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400" r:id="rId2"/>
    <p:sldId id="704" r:id="rId3"/>
    <p:sldId id="730" r:id="rId4"/>
    <p:sldId id="259" r:id="rId5"/>
    <p:sldId id="257" r:id="rId6"/>
    <p:sldId id="258" r:id="rId7"/>
    <p:sldId id="260" r:id="rId8"/>
    <p:sldId id="262" r:id="rId9"/>
    <p:sldId id="261" r:id="rId10"/>
    <p:sldId id="634" r:id="rId11"/>
    <p:sldId id="709" r:id="rId12"/>
    <p:sldId id="635" r:id="rId13"/>
    <p:sldId id="636" r:id="rId14"/>
    <p:sldId id="710" r:id="rId15"/>
    <p:sldId id="637" r:id="rId16"/>
    <p:sldId id="711" r:id="rId17"/>
    <p:sldId id="640" r:id="rId18"/>
    <p:sldId id="638" r:id="rId19"/>
    <p:sldId id="639" r:id="rId20"/>
    <p:sldId id="715" r:id="rId21"/>
    <p:sldId id="716" r:id="rId22"/>
    <p:sldId id="717" r:id="rId23"/>
    <p:sldId id="720" r:id="rId24"/>
    <p:sldId id="721" r:id="rId25"/>
    <p:sldId id="722" r:id="rId26"/>
    <p:sldId id="719" r:id="rId27"/>
    <p:sldId id="724" r:id="rId28"/>
    <p:sldId id="723" r:id="rId29"/>
    <p:sldId id="682" r:id="rId30"/>
    <p:sldId id="681" r:id="rId31"/>
    <p:sldId id="726" r:id="rId32"/>
    <p:sldId id="728" r:id="rId33"/>
    <p:sldId id="632" r:id="rId34"/>
    <p:sldId id="567" r:id="rId35"/>
    <p:sldId id="568" r:id="rId36"/>
    <p:sldId id="729" r:id="rId37"/>
    <p:sldId id="679" r:id="rId38"/>
    <p:sldId id="680" r:id="rId39"/>
    <p:sldId id="684" r:id="rId40"/>
    <p:sldId id="731" r:id="rId41"/>
    <p:sldId id="392" r:id="rId42"/>
    <p:sldId id="73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06" d="100"/>
          <a:sy n="106" d="100"/>
        </p:scale>
        <p:origin x="678"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E325C-25F9-42E7-B106-FB21F5511530}" type="datetimeFigureOut">
              <a:rPr lang="en-US" smtClean="0"/>
              <a:t>1/19/2026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9D446A-5E4C-4EC9-9DDC-4ED0FDFC4DA5}" type="slidenum">
              <a:rPr lang="en-US" smtClean="0"/>
              <a:t>‹#›</a:t>
            </a:fld>
            <a:endParaRPr lang="en-US"/>
          </a:p>
        </p:txBody>
      </p:sp>
    </p:spTree>
    <p:extLst>
      <p:ext uri="{BB962C8B-B14F-4D97-AF65-F5344CB8AC3E}">
        <p14:creationId xmlns:p14="http://schemas.microsoft.com/office/powerpoint/2010/main" val="1038942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fld id="{839441E1-704A-4BE8-8ED0-7952EEC49207}" type="slidenum">
              <a:rPr lang="en-US" altLang="en-US">
                <a:solidFill>
                  <a:srgbClr val="000000"/>
                </a:solidFill>
              </a:rPr>
              <a:pPr/>
              <a:t>1</a:t>
            </a:fld>
            <a:endParaRPr lang="en-US" altLang="en-US"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7824E-6143-2B8C-2CB0-15D976F2E5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F59135-78D8-DD1E-315F-9300F1991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F599B2-4519-7F48-CED6-E957F31132C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52BD396-C5CC-8D49-A71F-E5531D5D5F1E}"/>
              </a:ext>
            </a:extLst>
          </p:cNvPr>
          <p:cNvSpPr>
            <a:spLocks noGrp="1"/>
          </p:cNvSpPr>
          <p:nvPr>
            <p:ph type="sldNum" sz="quarter" idx="10"/>
          </p:nvPr>
        </p:nvSpPr>
        <p:spPr/>
        <p:txBody>
          <a:bodyPr/>
          <a:lstStyle/>
          <a:p>
            <a:fld id="{6204F752-9636-497C-8F22-45948CB9F11F}" type="slidenum">
              <a:rPr lang="en-US" smtClean="0"/>
              <a:t>18</a:t>
            </a:fld>
            <a:endParaRPr lang="en-US"/>
          </a:p>
        </p:txBody>
      </p:sp>
    </p:spTree>
    <p:extLst>
      <p:ext uri="{BB962C8B-B14F-4D97-AF65-F5344CB8AC3E}">
        <p14:creationId xmlns:p14="http://schemas.microsoft.com/office/powerpoint/2010/main" val="44284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8D77F0-1A70-AA89-710C-AB338DBF86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ABE0CD-700F-338D-52D0-BF045B5219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DE97D-1686-1F13-D5EF-49DA657580B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3833B6F-43F6-E5CE-A33D-E63B56FA727E}"/>
              </a:ext>
            </a:extLst>
          </p:cNvPr>
          <p:cNvSpPr>
            <a:spLocks noGrp="1"/>
          </p:cNvSpPr>
          <p:nvPr>
            <p:ph type="sldNum" sz="quarter" idx="10"/>
          </p:nvPr>
        </p:nvSpPr>
        <p:spPr/>
        <p:txBody>
          <a:bodyPr/>
          <a:lstStyle/>
          <a:p>
            <a:fld id="{6204F752-9636-497C-8F22-45948CB9F11F}" type="slidenum">
              <a:rPr lang="en-US" smtClean="0"/>
              <a:t>19</a:t>
            </a:fld>
            <a:endParaRPr lang="en-US"/>
          </a:p>
        </p:txBody>
      </p:sp>
    </p:spTree>
    <p:extLst>
      <p:ext uri="{BB962C8B-B14F-4D97-AF65-F5344CB8AC3E}">
        <p14:creationId xmlns:p14="http://schemas.microsoft.com/office/powerpoint/2010/main" val="1449757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64D4-F1AD-BE59-4542-5C3EE750BE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1A5FF-D462-8443-2B2F-52B9E139B4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FC6269-D4A1-DD18-F33C-2079EFD1ECB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C0FB68-FFA2-2CE7-C713-9BF1CA574A16}"/>
              </a:ext>
            </a:extLst>
          </p:cNvPr>
          <p:cNvSpPr>
            <a:spLocks noGrp="1"/>
          </p:cNvSpPr>
          <p:nvPr>
            <p:ph type="sldNum" sz="quarter" idx="10"/>
          </p:nvPr>
        </p:nvSpPr>
        <p:spPr/>
        <p:txBody>
          <a:bodyPr/>
          <a:lstStyle/>
          <a:p>
            <a:fld id="{6204F752-9636-497C-8F22-45948CB9F11F}" type="slidenum">
              <a:rPr lang="en-US" smtClean="0"/>
              <a:t>20</a:t>
            </a:fld>
            <a:endParaRPr lang="en-US"/>
          </a:p>
        </p:txBody>
      </p:sp>
    </p:spTree>
    <p:extLst>
      <p:ext uri="{BB962C8B-B14F-4D97-AF65-F5344CB8AC3E}">
        <p14:creationId xmlns:p14="http://schemas.microsoft.com/office/powerpoint/2010/main" val="252634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68E1C-5EB0-EF2F-9F10-62320FF20C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C11189-D1D9-6011-0038-8AE922BFD7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DB9904-9388-37AA-388F-BE59A3F6493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2E807B2-FF54-E379-0163-73FFCC16CA72}"/>
              </a:ext>
            </a:extLst>
          </p:cNvPr>
          <p:cNvSpPr>
            <a:spLocks noGrp="1"/>
          </p:cNvSpPr>
          <p:nvPr>
            <p:ph type="sldNum" sz="quarter" idx="10"/>
          </p:nvPr>
        </p:nvSpPr>
        <p:spPr/>
        <p:txBody>
          <a:bodyPr/>
          <a:lstStyle/>
          <a:p>
            <a:fld id="{6204F752-9636-497C-8F22-45948CB9F11F}" type="slidenum">
              <a:rPr lang="en-US" smtClean="0"/>
              <a:t>29</a:t>
            </a:fld>
            <a:endParaRPr lang="en-US"/>
          </a:p>
        </p:txBody>
      </p:sp>
    </p:spTree>
    <p:extLst>
      <p:ext uri="{BB962C8B-B14F-4D97-AF65-F5344CB8AC3E}">
        <p14:creationId xmlns:p14="http://schemas.microsoft.com/office/powerpoint/2010/main" val="335898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98C3E-0CC8-9396-2569-3B8BC2A3C1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E9A8BD-BD7F-81EF-CDA9-858E20CF8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160235-3F59-DABF-394D-C004E40D7F41}"/>
              </a:ext>
            </a:extLst>
          </p:cNvPr>
          <p:cNvSpPr>
            <a:spLocks noGrp="1"/>
          </p:cNvSpPr>
          <p:nvPr>
            <p:ph type="dt" sz="half" idx="10"/>
          </p:nvPr>
        </p:nvSpPr>
        <p:spPr/>
        <p:txBody>
          <a:bodyPr/>
          <a:lstStyle/>
          <a:p>
            <a:fld id="{DCD9D6AD-55C4-4788-9797-6446F41D92E3}" type="datetime1">
              <a:rPr lang="en-US" smtClean="0"/>
              <a:t>1/19/2026</a:t>
            </a:fld>
            <a:endParaRPr lang="en-US"/>
          </a:p>
        </p:txBody>
      </p:sp>
      <p:sp>
        <p:nvSpPr>
          <p:cNvPr id="5" name="Footer Placeholder 4">
            <a:extLst>
              <a:ext uri="{FF2B5EF4-FFF2-40B4-BE49-F238E27FC236}">
                <a16:creationId xmlns:a16="http://schemas.microsoft.com/office/drawing/2014/main" id="{E616E30B-89E2-81F0-9C5C-7587AF08F2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F6EF01-9541-4B19-29B0-91A8E4018DBA}"/>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307878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F15C-20CA-BE15-414E-2060FF6613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261738-BE96-CBB7-7FF3-65FD749E86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FD091-7784-26F4-5166-EC4F3FE96FA7}"/>
              </a:ext>
            </a:extLst>
          </p:cNvPr>
          <p:cNvSpPr>
            <a:spLocks noGrp="1"/>
          </p:cNvSpPr>
          <p:nvPr>
            <p:ph type="dt" sz="half" idx="10"/>
          </p:nvPr>
        </p:nvSpPr>
        <p:spPr/>
        <p:txBody>
          <a:bodyPr/>
          <a:lstStyle/>
          <a:p>
            <a:fld id="{E7F8D886-3071-428A-81A2-F3E13588A1D2}" type="datetime1">
              <a:rPr lang="en-US" smtClean="0"/>
              <a:t>1/19/2026</a:t>
            </a:fld>
            <a:endParaRPr lang="en-US"/>
          </a:p>
        </p:txBody>
      </p:sp>
      <p:sp>
        <p:nvSpPr>
          <p:cNvPr id="5" name="Footer Placeholder 4">
            <a:extLst>
              <a:ext uri="{FF2B5EF4-FFF2-40B4-BE49-F238E27FC236}">
                <a16:creationId xmlns:a16="http://schemas.microsoft.com/office/drawing/2014/main" id="{4009DBD3-D012-5229-C6E9-7BF1997AE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64884-A2A5-5756-7DAA-DE32440902B4}"/>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1832386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4C582B-2405-EE06-4C48-7E7464AFC7A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18DF87-B129-173F-ED6E-021DD8141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DCF86-9976-C77B-2B6E-3ED83EE6CBFF}"/>
              </a:ext>
            </a:extLst>
          </p:cNvPr>
          <p:cNvSpPr>
            <a:spLocks noGrp="1"/>
          </p:cNvSpPr>
          <p:nvPr>
            <p:ph type="dt" sz="half" idx="10"/>
          </p:nvPr>
        </p:nvSpPr>
        <p:spPr/>
        <p:txBody>
          <a:bodyPr/>
          <a:lstStyle/>
          <a:p>
            <a:fld id="{734773BD-C1E6-4C78-8F29-A40539FE14A6}" type="datetime1">
              <a:rPr lang="en-US" smtClean="0"/>
              <a:t>1/19/2026</a:t>
            </a:fld>
            <a:endParaRPr lang="en-US"/>
          </a:p>
        </p:txBody>
      </p:sp>
      <p:sp>
        <p:nvSpPr>
          <p:cNvPr id="5" name="Footer Placeholder 4">
            <a:extLst>
              <a:ext uri="{FF2B5EF4-FFF2-40B4-BE49-F238E27FC236}">
                <a16:creationId xmlns:a16="http://schemas.microsoft.com/office/drawing/2014/main" id="{8449147C-B1DD-7561-3AA6-931B62E81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A55910-EBA8-7803-66FA-2871D432064E}"/>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23864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ECAE2-168E-92F5-F26F-DBF9E6820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6344FE-F026-B082-A156-31EEA822B2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726E32-D887-AD72-5F56-BEE1AC786E7E}"/>
              </a:ext>
            </a:extLst>
          </p:cNvPr>
          <p:cNvSpPr>
            <a:spLocks noGrp="1"/>
          </p:cNvSpPr>
          <p:nvPr>
            <p:ph type="dt" sz="half" idx="10"/>
          </p:nvPr>
        </p:nvSpPr>
        <p:spPr/>
        <p:txBody>
          <a:bodyPr/>
          <a:lstStyle/>
          <a:p>
            <a:fld id="{3F61302A-7BB8-4FC6-8495-62433B484FB4}" type="datetime1">
              <a:rPr lang="en-US" smtClean="0"/>
              <a:t>1/19/2026</a:t>
            </a:fld>
            <a:endParaRPr lang="en-US"/>
          </a:p>
        </p:txBody>
      </p:sp>
      <p:sp>
        <p:nvSpPr>
          <p:cNvPr id="5" name="Footer Placeholder 4">
            <a:extLst>
              <a:ext uri="{FF2B5EF4-FFF2-40B4-BE49-F238E27FC236}">
                <a16:creationId xmlns:a16="http://schemas.microsoft.com/office/drawing/2014/main" id="{B0637E1A-47C0-2492-0E9B-7766680D6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01D0DF-2603-6431-FCCB-B6647DB37D9D}"/>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2514096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3A1B4-2C31-52D1-A3C2-1B4CD3D6D4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D74173-4733-EF63-03BA-FB4B10BDB16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E74567-CB1C-0482-4172-612D03FFA5F8}"/>
              </a:ext>
            </a:extLst>
          </p:cNvPr>
          <p:cNvSpPr>
            <a:spLocks noGrp="1"/>
          </p:cNvSpPr>
          <p:nvPr>
            <p:ph type="dt" sz="half" idx="10"/>
          </p:nvPr>
        </p:nvSpPr>
        <p:spPr/>
        <p:txBody>
          <a:bodyPr/>
          <a:lstStyle/>
          <a:p>
            <a:fld id="{162E9A05-F8C5-4C4C-A18E-F5627EAFBF24}" type="datetime1">
              <a:rPr lang="en-US" smtClean="0"/>
              <a:t>1/19/2026</a:t>
            </a:fld>
            <a:endParaRPr lang="en-US"/>
          </a:p>
        </p:txBody>
      </p:sp>
      <p:sp>
        <p:nvSpPr>
          <p:cNvPr id="5" name="Footer Placeholder 4">
            <a:extLst>
              <a:ext uri="{FF2B5EF4-FFF2-40B4-BE49-F238E27FC236}">
                <a16:creationId xmlns:a16="http://schemas.microsoft.com/office/drawing/2014/main" id="{AE722999-BC79-8817-37DC-84DB67C3F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7BDE7-321D-4266-4FE7-EDDB3011FD6C}"/>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3137379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E75F5-3F37-1F55-6F71-65A41E8C43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7722C7-DFFD-85CC-78EC-7F3E81ECAC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5125DB-2257-D654-B464-39E57503CC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B33B2E-58DC-024E-547F-DF6A70558F3E}"/>
              </a:ext>
            </a:extLst>
          </p:cNvPr>
          <p:cNvSpPr>
            <a:spLocks noGrp="1"/>
          </p:cNvSpPr>
          <p:nvPr>
            <p:ph type="dt" sz="half" idx="10"/>
          </p:nvPr>
        </p:nvSpPr>
        <p:spPr/>
        <p:txBody>
          <a:bodyPr/>
          <a:lstStyle/>
          <a:p>
            <a:fld id="{F07C8610-9A80-4C7E-8F6F-B44ACB4A9DCB}" type="datetime1">
              <a:rPr lang="en-US" smtClean="0"/>
              <a:t>1/19/2026</a:t>
            </a:fld>
            <a:endParaRPr lang="en-US"/>
          </a:p>
        </p:txBody>
      </p:sp>
      <p:sp>
        <p:nvSpPr>
          <p:cNvPr id="6" name="Footer Placeholder 5">
            <a:extLst>
              <a:ext uri="{FF2B5EF4-FFF2-40B4-BE49-F238E27FC236}">
                <a16:creationId xmlns:a16="http://schemas.microsoft.com/office/drawing/2014/main" id="{15325A4D-C88F-C019-B93F-E60F5D2538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4609AE-3E8B-FAC4-FE5F-E9659A69BD12}"/>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37789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A0C6-A36F-F3BF-4C67-460EA03B5AB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6B18D48-020D-33AA-70DF-4A3628289D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8B7690-8B1B-887D-7598-C24123BC49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83064C-2DFE-FD7C-A5ED-AF081EA572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DA6FF-0AFA-845C-C329-1EC69BF944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1DD534-9BA3-F726-0DEB-E6E8012F6AFA}"/>
              </a:ext>
            </a:extLst>
          </p:cNvPr>
          <p:cNvSpPr>
            <a:spLocks noGrp="1"/>
          </p:cNvSpPr>
          <p:nvPr>
            <p:ph type="dt" sz="half" idx="10"/>
          </p:nvPr>
        </p:nvSpPr>
        <p:spPr/>
        <p:txBody>
          <a:bodyPr/>
          <a:lstStyle/>
          <a:p>
            <a:fld id="{B073B5EB-B9C9-42D9-94FC-118092973E79}" type="datetime1">
              <a:rPr lang="en-US" smtClean="0"/>
              <a:t>1/19/2026</a:t>
            </a:fld>
            <a:endParaRPr lang="en-US"/>
          </a:p>
        </p:txBody>
      </p:sp>
      <p:sp>
        <p:nvSpPr>
          <p:cNvPr id="8" name="Footer Placeholder 7">
            <a:extLst>
              <a:ext uri="{FF2B5EF4-FFF2-40B4-BE49-F238E27FC236}">
                <a16:creationId xmlns:a16="http://schemas.microsoft.com/office/drawing/2014/main" id="{1DF0F7D5-B949-29A9-40C4-18C3E3D3FF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A98A1E-D3F6-780B-6D99-39B2BCB64322}"/>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202476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8385B-AD52-B696-5152-593DDB5D76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236070-DF43-2525-36EC-A36B77E5DF2C}"/>
              </a:ext>
            </a:extLst>
          </p:cNvPr>
          <p:cNvSpPr>
            <a:spLocks noGrp="1"/>
          </p:cNvSpPr>
          <p:nvPr>
            <p:ph type="dt" sz="half" idx="10"/>
          </p:nvPr>
        </p:nvSpPr>
        <p:spPr/>
        <p:txBody>
          <a:bodyPr/>
          <a:lstStyle/>
          <a:p>
            <a:fld id="{81F69781-7687-45BD-8E12-F6C9F5A5EC9A}" type="datetime1">
              <a:rPr lang="en-US" smtClean="0"/>
              <a:t>1/19/2026</a:t>
            </a:fld>
            <a:endParaRPr lang="en-US"/>
          </a:p>
        </p:txBody>
      </p:sp>
      <p:sp>
        <p:nvSpPr>
          <p:cNvPr id="4" name="Footer Placeholder 3">
            <a:extLst>
              <a:ext uri="{FF2B5EF4-FFF2-40B4-BE49-F238E27FC236}">
                <a16:creationId xmlns:a16="http://schemas.microsoft.com/office/drawing/2014/main" id="{FEBD6393-C8CD-5BD0-12CF-CB14E461CB2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875C7A-83F2-47F1-65C2-388A3EA53852}"/>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102792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336234-69C8-6384-7FB6-876F158BB5AE}"/>
              </a:ext>
            </a:extLst>
          </p:cNvPr>
          <p:cNvSpPr>
            <a:spLocks noGrp="1"/>
          </p:cNvSpPr>
          <p:nvPr>
            <p:ph type="dt" sz="half" idx="10"/>
          </p:nvPr>
        </p:nvSpPr>
        <p:spPr/>
        <p:txBody>
          <a:bodyPr/>
          <a:lstStyle/>
          <a:p>
            <a:fld id="{C8870403-CC41-4A7C-B777-A28C2D9A0253}" type="datetime1">
              <a:rPr lang="en-US" smtClean="0"/>
              <a:t>1/19/2026</a:t>
            </a:fld>
            <a:endParaRPr lang="en-US"/>
          </a:p>
        </p:txBody>
      </p:sp>
      <p:sp>
        <p:nvSpPr>
          <p:cNvPr id="3" name="Footer Placeholder 2">
            <a:extLst>
              <a:ext uri="{FF2B5EF4-FFF2-40B4-BE49-F238E27FC236}">
                <a16:creationId xmlns:a16="http://schemas.microsoft.com/office/drawing/2014/main" id="{06E77E64-4676-4DDA-E95A-92E6351526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9A89CAE-CAEF-6E74-76AA-6E4D94289184}"/>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350720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5E8D-376E-6C26-DE31-8B2A9FA6E9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DFC0E7-2D03-3297-6093-D34E063AFD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6CCFA3-0252-E755-C9C0-BA6881691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A764E3-88E9-0919-C4F0-7FB178975A55}"/>
              </a:ext>
            </a:extLst>
          </p:cNvPr>
          <p:cNvSpPr>
            <a:spLocks noGrp="1"/>
          </p:cNvSpPr>
          <p:nvPr>
            <p:ph type="dt" sz="half" idx="10"/>
          </p:nvPr>
        </p:nvSpPr>
        <p:spPr/>
        <p:txBody>
          <a:bodyPr/>
          <a:lstStyle/>
          <a:p>
            <a:fld id="{8F1682F9-60ED-428E-AAAF-F430C774B515}" type="datetime1">
              <a:rPr lang="en-US" smtClean="0"/>
              <a:t>1/19/2026</a:t>
            </a:fld>
            <a:endParaRPr lang="en-US"/>
          </a:p>
        </p:txBody>
      </p:sp>
      <p:sp>
        <p:nvSpPr>
          <p:cNvPr id="6" name="Footer Placeholder 5">
            <a:extLst>
              <a:ext uri="{FF2B5EF4-FFF2-40B4-BE49-F238E27FC236}">
                <a16:creationId xmlns:a16="http://schemas.microsoft.com/office/drawing/2014/main" id="{040E00C7-99ED-D269-DF45-2AFBDA0CD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F56D2-AF57-0627-080C-15D41B956F90}"/>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45458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410D8-07D6-560D-7B07-F32D1C6EE5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8BB990-9599-F296-63C9-46FEE5709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AAB634-3EF3-C390-9D9E-5FF1524B99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DD0B98-C010-3644-A7C4-626170FEC40E}"/>
              </a:ext>
            </a:extLst>
          </p:cNvPr>
          <p:cNvSpPr>
            <a:spLocks noGrp="1"/>
          </p:cNvSpPr>
          <p:nvPr>
            <p:ph type="dt" sz="half" idx="10"/>
          </p:nvPr>
        </p:nvSpPr>
        <p:spPr/>
        <p:txBody>
          <a:bodyPr/>
          <a:lstStyle/>
          <a:p>
            <a:fld id="{1EE5E5E7-A0B6-43A5-B4F4-BB5A05D718E3}" type="datetime1">
              <a:rPr lang="en-US" smtClean="0"/>
              <a:t>1/19/2026</a:t>
            </a:fld>
            <a:endParaRPr lang="en-US"/>
          </a:p>
        </p:txBody>
      </p:sp>
      <p:sp>
        <p:nvSpPr>
          <p:cNvPr id="6" name="Footer Placeholder 5">
            <a:extLst>
              <a:ext uri="{FF2B5EF4-FFF2-40B4-BE49-F238E27FC236}">
                <a16:creationId xmlns:a16="http://schemas.microsoft.com/office/drawing/2014/main" id="{BD1DB742-64A3-D739-7A42-F8127CC573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EC9F76-D430-DD0E-8A3C-CBC402ED77D0}"/>
              </a:ext>
            </a:extLst>
          </p:cNvPr>
          <p:cNvSpPr>
            <a:spLocks noGrp="1"/>
          </p:cNvSpPr>
          <p:nvPr>
            <p:ph type="sldNum" sz="quarter" idx="12"/>
          </p:nvPr>
        </p:nvSpPr>
        <p:spPr/>
        <p:txBody>
          <a:bodyPr/>
          <a:lstStyle/>
          <a:p>
            <a:fld id="{3CD42BB3-EA1A-435E-898F-BC58CCE90CCF}" type="slidenum">
              <a:rPr lang="en-US" smtClean="0"/>
              <a:t>‹#›</a:t>
            </a:fld>
            <a:endParaRPr lang="en-US"/>
          </a:p>
        </p:txBody>
      </p:sp>
    </p:spTree>
    <p:extLst>
      <p:ext uri="{BB962C8B-B14F-4D97-AF65-F5344CB8AC3E}">
        <p14:creationId xmlns:p14="http://schemas.microsoft.com/office/powerpoint/2010/main" val="458784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83F128-0403-D5FB-B457-06CEDFE2E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B3DBD-C74A-1D8F-BB22-0427CEDE6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76C76-9CC4-91CE-B6B9-1453303A6A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B7C9972-B088-4D0D-B160-D73066E17BFB}" type="datetime1">
              <a:rPr lang="en-US" smtClean="0"/>
              <a:t>1/19/2026</a:t>
            </a:fld>
            <a:endParaRPr lang="en-US"/>
          </a:p>
        </p:txBody>
      </p:sp>
      <p:sp>
        <p:nvSpPr>
          <p:cNvPr id="5" name="Footer Placeholder 4">
            <a:extLst>
              <a:ext uri="{FF2B5EF4-FFF2-40B4-BE49-F238E27FC236}">
                <a16:creationId xmlns:a16="http://schemas.microsoft.com/office/drawing/2014/main" id="{916D903D-A04C-4B28-4E93-1C8A7A8B1D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013FE78-1B24-5765-10C3-D9C40FAE5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D42BB3-EA1A-435E-898F-BC58CCE90CCF}" type="slidenum">
              <a:rPr lang="en-US" smtClean="0"/>
              <a:t>‹#›</a:t>
            </a:fld>
            <a:endParaRPr lang="en-US"/>
          </a:p>
        </p:txBody>
      </p:sp>
    </p:spTree>
    <p:extLst>
      <p:ext uri="{BB962C8B-B14F-4D97-AF65-F5344CB8AC3E}">
        <p14:creationId xmlns:p14="http://schemas.microsoft.com/office/powerpoint/2010/main" val="986289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rhld.insurance.arkansas.gov/NetworkAdequacy" TargetMode="External"/><Relationship Id="rId2" Type="http://schemas.openxmlformats.org/officeDocument/2006/relationships/hyperlink" Target="https://rhld.insurance.arkansas.gov/PBMRegulation" TargetMode="External"/><Relationship Id="rId1" Type="http://schemas.openxmlformats.org/officeDocument/2006/relationships/slideLayout" Target="../slideLayouts/slideLayout2.xml"/><Relationship Id="rId5" Type="http://schemas.openxmlformats.org/officeDocument/2006/relationships/hyperlink" Target="https://rhld.insurance.arkansas.gov/Downloadables/NetworkAdequacy/200_PY2018ProviderTypeNPIPool/100_PTNPCycleArtifacts/200_Initial_Provider_Type-NPI_Pool%20Template.xlsx" TargetMode="External"/><Relationship Id="rId4" Type="http://schemas.openxmlformats.org/officeDocument/2006/relationships/hyperlink" Target="https://rhld.insurance.arkansas.gov/Downloadables/NetworkAdequacy/200_PY2018ProviderTypeNPIPool/100_PTNPCycleArtifacts/100_Finalized%20Provider%20Type-NPI%20Pool.xls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rhld.insurance.arkansas.gov/PBMRegulation" TargetMode="External"/><Relationship Id="rId2" Type="http://schemas.openxmlformats.org/officeDocument/2006/relationships/hyperlink" Target="https://rhld.insurance.arkansas.gov/Downloadables/PBMRegulation/100_ProcessRequirementsDocumentation/210_Arkansas_PBM_PTNP_Review_Processes_20251230.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hyperlink" Target="https://www.google.com/url?sa=i&amp;rct=j&amp;q=&amp;esrc=s&amp;source=images&amp;cd=&amp;cad=rja&amp;uact=8&amp;ved=2ahUKEwiw043nlIffAhUIDq0KHSW-BO4QjRx6BAgBEAU&amp;url=https://www.onlinewebfonts.com/icon/558857&amp;psig=AOvVaw27U_mbB3mPrT9ssddoUrgg&amp;ust=1544046827429198" TargetMode="Externa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hyperlink" Target="https://www.google.com/url?sa=i&amp;rct=j&amp;q=&amp;esrc=s&amp;source=images&amp;cd=&amp;cad=rja&amp;uact=8&amp;ved=2ahUKEwiw043nlIffAhUIDq0KHSW-BO4QjRx6BAgBEAU&amp;url=https://www.onlinewebfonts.com/icon/558857&amp;psig=AOvVaw27U_mbB3mPrT9ssddoUrgg&amp;ust=1544046827429198"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hyperlink" Target="https://www.google.com/url?sa=i&amp;rct=j&amp;q=&amp;esrc=s&amp;source=images&amp;cd=&amp;cad=rja&amp;uact=8&amp;ved=2ahUKEwiw043nlIffAhUIDq0KHSW-BO4QjRx6BAgBEAU&amp;url=https://www.onlinewebfonts.com/icon/558857&amp;psig=AOvVaw27U_mbB3mPrT9ssddoUrgg&amp;ust=1544046827429198" TargetMode="Externa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0.png"/><Relationship Id="rId5" Type="http://schemas.openxmlformats.org/officeDocument/2006/relationships/hyperlink" Target="https://www.google.com/url?sa=i&amp;rct=j&amp;q=&amp;esrc=s&amp;source=images&amp;cd=&amp;cad=rja&amp;uact=8&amp;ved=2ahUKEwiw043nlIffAhUIDq0KHSW-BO4QjRx6BAgBEAU&amp;url=https://www.onlinewebfonts.com/icon/558857&amp;psig=AOvVaw27U_mbB3mPrT9ssddoUrgg&amp;ust=1544046827429198"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rhld.insurance.arkansas.gov/PBMRegulation" TargetMode="External"/><Relationship Id="rId2" Type="http://schemas.openxmlformats.org/officeDocument/2006/relationships/hyperlink" Target="https://rhld.insurance.arkansas.gov/Downloadables/PBMRegulation/100_ProcessRequirementsDocumentation/210_Arkansas_PBM_PTNP_Review_Processes_20251230.pdf" TargetMode="External"/><Relationship Id="rId1" Type="http://schemas.openxmlformats.org/officeDocument/2006/relationships/slideLayout" Target="../slideLayouts/slideLayout2.xml"/><Relationship Id="rId5" Type="http://schemas.openxmlformats.org/officeDocument/2006/relationships/hyperlink" Target="https://freesvg.org/big-strong-male-fist-silhouette-vector-image" TargetMode="Externa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https://rhld.insurance.arkansas.gov/Downloadables/PBMRegulation/100_ProcessRequirementsDocumentation/210_Arkansas_PBM_PTNP_Review_Processes_20251230.pdf"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Sandra.cook@arkansas.gov" TargetMode="Externa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jpeg"/><Relationship Id="rId4" Type="http://schemas.openxmlformats.org/officeDocument/2006/relationships/hyperlink" Target="mailto:RHLD.DataOversight@Arkansas.gov"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rhld.insurance.arkansas.gov/Downloadables/PTNPProcessTutorialForPBM/200_DataSubmissionTemplates/200_SAMPLE_Votes_template.xlsx" TargetMode="External"/><Relationship Id="rId2" Type="http://schemas.openxmlformats.org/officeDocument/2006/relationships/hyperlink" Target="https://rhld.insurance.arkansas.gov/Downloadables/PTNPProcessTutorialForPBM/200_DataSubmissionTemplates/100_SAMPLE_Suggestions_template.xls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rhld.insurance.arkansas.gov/NetworkAdequac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con&#10;&#10;AI-generated content may be incorrect.">
            <a:extLst>
              <a:ext uri="{FF2B5EF4-FFF2-40B4-BE49-F238E27FC236}">
                <a16:creationId xmlns:a16="http://schemas.microsoft.com/office/drawing/2014/main" id="{0EBDCB7E-F2F0-93BC-1081-89C35C355013}"/>
              </a:ext>
            </a:extLst>
          </p:cNvPr>
          <p:cNvPicPr>
            <a:picLocks noChangeAspect="1"/>
          </p:cNvPicPr>
          <p:nvPr/>
        </p:nvPicPr>
        <p:blipFill>
          <a:blip r:embed="rId3">
            <a:extLst>
              <a:ext uri="{28A0092B-C50C-407E-A947-70E740481C1C}">
                <a14:useLocalDpi xmlns:a14="http://schemas.microsoft.com/office/drawing/2010/main" val="0"/>
              </a:ext>
            </a:extLst>
          </a:blip>
          <a:srcRect l="45098" b="9305"/>
          <a:stretch>
            <a:fillRect/>
          </a:stretch>
        </p:blipFill>
        <p:spPr>
          <a:xfrm>
            <a:off x="3051620" y="2295525"/>
            <a:ext cx="4564759" cy="5322834"/>
          </a:xfrm>
          <a:prstGeom prst="rect">
            <a:avLst/>
          </a:prstGeom>
        </p:spPr>
      </p:pic>
      <p:pic>
        <p:nvPicPr>
          <p:cNvPr id="8" name="Picture 7" descr="Logo&#10;&#10;AI-generated content may be incorrect.">
            <a:extLst>
              <a:ext uri="{FF2B5EF4-FFF2-40B4-BE49-F238E27FC236}">
                <a16:creationId xmlns:a16="http://schemas.microsoft.com/office/drawing/2014/main" id="{54E8F564-23A9-703D-DEF8-C8FF0EAB72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4409" y="5293604"/>
            <a:ext cx="1565603" cy="1564396"/>
          </a:xfrm>
          <a:prstGeom prst="rect">
            <a:avLst/>
          </a:prstGeom>
        </p:spPr>
      </p:pic>
      <p:pic>
        <p:nvPicPr>
          <p:cNvPr id="7" name="Picture 19" descr="C:\Users\tdasgupta\Documents\AID 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647361" y="5499816"/>
            <a:ext cx="1151972" cy="11519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52261" y="914401"/>
            <a:ext cx="11135763" cy="3046988"/>
          </a:xfrm>
          <a:prstGeom prst="rect">
            <a:avLst/>
          </a:prstGeom>
          <a:noFill/>
        </p:spPr>
        <p:txBody>
          <a:bodyPr wrap="square" rtlCol="0">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6000" b="1" dirty="0">
                <a:latin typeface="Arial Unicode MS" panose="020B0604020202020204" pitchFamily="34" charset="-128"/>
                <a:ea typeface="Arial Unicode MS" panose="020B0604020202020204" pitchFamily="34" charset="-128"/>
                <a:cs typeface="Arial Unicode MS" panose="020B0604020202020204" pitchFamily="34" charset="-128"/>
              </a:rPr>
              <a:t>PTNP for PBM Stakeholders</a:t>
            </a:r>
          </a:p>
          <a:p>
            <a:pPr algn="ctr"/>
            <a:r>
              <a:rPr lang="en-US" sz="4400" b="1"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Pharmacy Network Adequacy</a:t>
            </a:r>
          </a:p>
          <a:p>
            <a:pPr algn="ctr"/>
            <a:endParaRPr lang="en-US" sz="44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lang="en-US" sz="44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 name="Slide Number Placeholder 5"/>
          <p:cNvSpPr>
            <a:spLocks noGrp="1"/>
          </p:cNvSpPr>
          <p:nvPr>
            <p:ph type="sldNum" sz="quarter" idx="12"/>
          </p:nvPr>
        </p:nvSpPr>
        <p:spPr/>
        <p:txBody>
          <a:bodyPr/>
          <a:lstStyle/>
          <a:p>
            <a:fld id="{62DBCB69-547C-4F68-819F-474A80AB012D}" type="slidenum">
              <a:rPr lang="en-US" smtClean="0"/>
              <a:t>1</a:t>
            </a:fld>
            <a:endParaRPr lang="en-US"/>
          </a:p>
        </p:txBody>
      </p:sp>
      <p:sp>
        <p:nvSpPr>
          <p:cNvPr id="2" name="TextBox 1">
            <a:extLst>
              <a:ext uri="{FF2B5EF4-FFF2-40B4-BE49-F238E27FC236}">
                <a16:creationId xmlns:a16="http://schemas.microsoft.com/office/drawing/2014/main" id="{DECF6CD3-B167-71BB-FFA7-D85E88F2C2FD}"/>
              </a:ext>
            </a:extLst>
          </p:cNvPr>
          <p:cNvSpPr txBox="1"/>
          <p:nvPr/>
        </p:nvSpPr>
        <p:spPr>
          <a:xfrm>
            <a:off x="0" y="5760354"/>
            <a:ext cx="5334000" cy="954107"/>
          </a:xfrm>
          <a:prstGeom prst="rect">
            <a:avLst/>
          </a:prstGeom>
          <a:noFill/>
        </p:spPr>
        <p:txBody>
          <a:bodyPr wrap="square" rtlCol="0">
            <a:spAutoFit/>
          </a:bodyPr>
          <a:lstStyle/>
          <a:p>
            <a:r>
              <a:rPr lang="en-US" sz="1400" dirty="0">
                <a:latin typeface="Arial Black" panose="020B0A04020102020204" pitchFamily="34" charset="0"/>
              </a:rPr>
              <a:t>Tonmoy Dasgupta </a:t>
            </a:r>
          </a:p>
          <a:p>
            <a:r>
              <a:rPr lang="en-US" sz="1400" dirty="0">
                <a:latin typeface="Arial Black" panose="020B0A04020102020204" pitchFamily="34" charset="0"/>
              </a:rPr>
              <a:t>January 9, 2026,</a:t>
            </a:r>
          </a:p>
          <a:p>
            <a:r>
              <a:rPr lang="en-US" sz="1400" dirty="0">
                <a:latin typeface="Arial Black" panose="020B0A04020102020204" pitchFamily="34" charset="0"/>
              </a:rPr>
              <a:t>Regulatory Health Link Division,</a:t>
            </a:r>
          </a:p>
          <a:p>
            <a:r>
              <a:rPr lang="en-US" sz="1400" dirty="0">
                <a:latin typeface="Arial Black" panose="020B0A04020102020204" pitchFamily="34" charset="0"/>
              </a:rPr>
              <a:t>Arkansas Insurance Dept., Dept. of Commerce </a:t>
            </a:r>
          </a:p>
        </p:txBody>
      </p:sp>
    </p:spTree>
    <p:extLst>
      <p:ext uri="{BB962C8B-B14F-4D97-AF65-F5344CB8AC3E}">
        <p14:creationId xmlns:p14="http://schemas.microsoft.com/office/powerpoint/2010/main" val="328494882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1CAE2-9071-1647-D887-FCA167D9FD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94065-06FE-8053-01D3-F33686FEA523}"/>
              </a:ext>
            </a:extLst>
          </p:cNvPr>
          <p:cNvSpPr>
            <a:spLocks noGrp="1"/>
          </p:cNvSpPr>
          <p:nvPr>
            <p:ph type="title"/>
          </p:nvPr>
        </p:nvSpPr>
        <p:spPr/>
        <p:txBody>
          <a:bodyPr/>
          <a:lstStyle/>
          <a:p>
            <a:r>
              <a:rPr lang="en-US" dirty="0">
                <a:solidFill>
                  <a:schemeClr val="bg1">
                    <a:lumMod val="65000"/>
                  </a:schemeClr>
                </a:solidFill>
              </a:rPr>
              <a:t>What? (cont’d) </a:t>
            </a:r>
          </a:p>
        </p:txBody>
      </p:sp>
      <p:sp>
        <p:nvSpPr>
          <p:cNvPr id="3" name="Content Placeholder 2">
            <a:extLst>
              <a:ext uri="{FF2B5EF4-FFF2-40B4-BE49-F238E27FC236}">
                <a16:creationId xmlns:a16="http://schemas.microsoft.com/office/drawing/2014/main" id="{2264AE18-AB47-EC86-18D5-D5505D0D088A}"/>
              </a:ext>
            </a:extLst>
          </p:cNvPr>
          <p:cNvSpPr>
            <a:spLocks noGrp="1"/>
          </p:cNvSpPr>
          <p:nvPr>
            <p:ph idx="1"/>
          </p:nvPr>
        </p:nvSpPr>
        <p:spPr/>
        <p:txBody>
          <a:bodyPr>
            <a:normAutofit fontScale="32500" lnSpcReduction="20000"/>
          </a:bodyPr>
          <a:lstStyle/>
          <a:p>
            <a:pPr marL="0" indent="0">
              <a:buNone/>
            </a:pPr>
            <a:r>
              <a:rPr lang="en-US" sz="4500" dirty="0"/>
              <a:t>AID issues objections for network deficiencies </a:t>
            </a:r>
            <a:r>
              <a:rPr lang="en-US" sz="4500" b="1" dirty="0"/>
              <a:t>only when both conditions are met </a:t>
            </a:r>
          </a:p>
          <a:p>
            <a:pPr marL="857250" lvl="1" indent="-514350">
              <a:buFont typeface="+mj-lt"/>
              <a:buAutoNum type="arabicParenR"/>
            </a:pPr>
            <a:r>
              <a:rPr lang="en-US" sz="4500" dirty="0"/>
              <a:t>An issuer is deficient per statutory requirements in a ZCTA </a:t>
            </a:r>
            <a:r>
              <a:rPr lang="en-US" sz="4500" b="1" i="1" dirty="0"/>
              <a:t>and </a:t>
            </a:r>
          </a:p>
          <a:p>
            <a:pPr marL="857250" lvl="1" indent="-514350">
              <a:buFont typeface="+mj-lt"/>
              <a:buAutoNum type="arabicParenR"/>
            </a:pPr>
            <a:r>
              <a:rPr lang="en-US" sz="4500" dirty="0"/>
              <a:t>Competitive data shows improvement is possible. </a:t>
            </a:r>
          </a:p>
          <a:p>
            <a:pPr marL="0" indent="-114300">
              <a:buNone/>
            </a:pPr>
            <a:endParaRPr lang="en-US" sz="4500" dirty="0"/>
          </a:p>
          <a:p>
            <a:pPr marL="0" indent="-114300">
              <a:buNone/>
            </a:pPr>
            <a:r>
              <a:rPr lang="en-US" sz="4500" b="1" u="sng" dirty="0"/>
              <a:t>Ideal Pharmacy Network:</a:t>
            </a:r>
          </a:p>
          <a:p>
            <a:pPr marL="0" indent="-114300">
              <a:buNone/>
            </a:pPr>
            <a:r>
              <a:rPr lang="en-US" sz="4500" dirty="0"/>
              <a:t>Deficiencies of each network is compared against an “ideal pharmacy network” built </a:t>
            </a:r>
            <a:r>
              <a:rPr lang="en-US" sz="4500" i="1" dirty="0"/>
              <a:t>by aggregating pharmacies reported by all issuers that exist in the PTNP</a:t>
            </a:r>
            <a:r>
              <a:rPr lang="en-US" sz="4500" dirty="0"/>
              <a:t>. </a:t>
            </a:r>
          </a:p>
          <a:p>
            <a:pPr marL="0" indent="-114300">
              <a:buNone/>
            </a:pPr>
            <a:r>
              <a:rPr lang="en-US" sz="4500" b="1" u="sng" dirty="0"/>
              <a:t>Reason to remove incorrect classifications:</a:t>
            </a:r>
          </a:p>
          <a:p>
            <a:pPr lvl="1"/>
            <a:r>
              <a:rPr lang="en-US" sz="4500" dirty="0"/>
              <a:t>Consider the case when A) </a:t>
            </a:r>
            <a:r>
              <a:rPr lang="en-US" sz="4500" i="1" dirty="0"/>
              <a:t>the PTNP has a non-retail pharmacy near your deficiency </a:t>
            </a:r>
            <a:r>
              <a:rPr lang="en-US" sz="4500" b="1" dirty="0"/>
              <a:t>AND</a:t>
            </a:r>
            <a:r>
              <a:rPr lang="en-US" sz="4500" dirty="0"/>
              <a:t> B) </a:t>
            </a:r>
            <a:r>
              <a:rPr lang="en-US" sz="4500" i="1" dirty="0"/>
              <a:t>some issuer(s) reported the same pharmacy in their PLN table</a:t>
            </a:r>
            <a:r>
              <a:rPr lang="en-US" sz="4500" dirty="0"/>
              <a:t>. </a:t>
            </a:r>
          </a:p>
          <a:p>
            <a:pPr lvl="1"/>
            <a:r>
              <a:rPr lang="en-US" sz="4500" dirty="0"/>
              <a:t>This would make those issuer(s) network look erroneously stronger.   </a:t>
            </a:r>
          </a:p>
          <a:p>
            <a:pPr lvl="1"/>
            <a:r>
              <a:rPr lang="en-US" sz="4500" dirty="0"/>
              <a:t>This would result in an objection because your deficiency shows scope for improvement.  </a:t>
            </a:r>
          </a:p>
          <a:p>
            <a:pPr lvl="1"/>
            <a:r>
              <a:rPr lang="en-US" sz="4500" dirty="0"/>
              <a:t>Your justification in this case should be a commitment to </a:t>
            </a:r>
            <a:r>
              <a:rPr lang="en-US" sz="4500" b="1" i="1" dirty="0"/>
              <a:t>remove</a:t>
            </a:r>
            <a:r>
              <a:rPr lang="en-US" sz="4500" dirty="0"/>
              <a:t> the non-retail pharmacy in the next round of the PTNP process. </a:t>
            </a:r>
          </a:p>
          <a:p>
            <a:pPr marL="0" indent="0">
              <a:buNone/>
            </a:pPr>
            <a:r>
              <a:rPr lang="en-US" sz="4500" dirty="0"/>
              <a:t>Once removed from the PTNP, no one gets credit for the invalid pharmacy type.</a:t>
            </a:r>
          </a:p>
          <a:p>
            <a:pPr marL="0" indent="0">
              <a:buNone/>
            </a:pPr>
            <a:endParaRPr lang="en-US" sz="5400" b="1" dirty="0"/>
          </a:p>
          <a:p>
            <a:pPr marL="0" indent="0">
              <a:buNone/>
            </a:pPr>
            <a:r>
              <a:rPr lang="en-US" sz="5400" b="1" dirty="0"/>
              <a:t>Bottomline: Keep the PTNP clean and representing only the truth!  </a:t>
            </a:r>
            <a:r>
              <a:rPr lang="en-US" b="1" dirty="0"/>
              <a:t>    </a:t>
            </a:r>
          </a:p>
        </p:txBody>
      </p:sp>
      <p:sp>
        <p:nvSpPr>
          <p:cNvPr id="4" name="Slide Number Placeholder 3">
            <a:extLst>
              <a:ext uri="{FF2B5EF4-FFF2-40B4-BE49-F238E27FC236}">
                <a16:creationId xmlns:a16="http://schemas.microsoft.com/office/drawing/2014/main" id="{DD2BC949-8166-BF51-6931-990B01786D77}"/>
              </a:ext>
            </a:extLst>
          </p:cNvPr>
          <p:cNvSpPr>
            <a:spLocks noGrp="1"/>
          </p:cNvSpPr>
          <p:nvPr>
            <p:ph type="sldNum" sz="quarter" idx="12"/>
          </p:nvPr>
        </p:nvSpPr>
        <p:spPr/>
        <p:txBody>
          <a:bodyPr/>
          <a:lstStyle/>
          <a:p>
            <a:fld id="{3CD42BB3-EA1A-435E-898F-BC58CCE90CCF}" type="slidenum">
              <a:rPr lang="en-US" smtClean="0"/>
              <a:t>10</a:t>
            </a:fld>
            <a:endParaRPr lang="en-US"/>
          </a:p>
        </p:txBody>
      </p:sp>
    </p:spTree>
    <p:extLst>
      <p:ext uri="{BB962C8B-B14F-4D97-AF65-F5344CB8AC3E}">
        <p14:creationId xmlns:p14="http://schemas.microsoft.com/office/powerpoint/2010/main" val="37850087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fade">
                                      <p:cBhvr>
                                        <p:cTn id="15" dur="500"/>
                                        <p:tgtEl>
                                          <p:spTgt spid="3">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7" end="7"/>
                                            </p:txEl>
                                          </p:spTgt>
                                        </p:tgtEl>
                                        <p:attrNameLst>
                                          <p:attrName>style.visibility</p:attrName>
                                        </p:attrNameLst>
                                      </p:cBhvr>
                                      <p:to>
                                        <p:strVal val="visible"/>
                                      </p:to>
                                    </p:set>
                                    <p:animEffect transition="in" filter="fade">
                                      <p:cBhvr>
                                        <p:cTn id="18" dur="500"/>
                                        <p:tgtEl>
                                          <p:spTgt spid="3">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fade">
                                      <p:cBhvr>
                                        <p:cTn id="33" dur="500"/>
                                        <p:tgtEl>
                                          <p:spTgt spid="3">
                                            <p:txEl>
                                              <p:pRg st="10" end="1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fade">
                                      <p:cBhvr>
                                        <p:cTn id="38" dur="500"/>
                                        <p:tgtEl>
                                          <p:spTgt spid="3">
                                            <p:txEl>
                                              <p:pRg st="11" end="1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Effect transition="in" filter="fade">
                                      <p:cBhvr>
                                        <p:cTn id="4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5D799-601A-8896-36F9-DF958EFB74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E13A1-3F0D-F98C-636A-04A79F6BB8DD}"/>
              </a:ext>
            </a:extLst>
          </p:cNvPr>
          <p:cNvSpPr>
            <a:spLocks noGrp="1"/>
          </p:cNvSpPr>
          <p:nvPr>
            <p:ph type="title"/>
          </p:nvPr>
        </p:nvSpPr>
        <p:spPr/>
        <p:txBody>
          <a:bodyPr>
            <a:normAutofit/>
          </a:bodyPr>
          <a:lstStyle/>
          <a:p>
            <a:r>
              <a:rPr lang="en-US" sz="7200" b="1" dirty="0"/>
              <a:t>The PTNP</a:t>
            </a:r>
          </a:p>
        </p:txBody>
      </p:sp>
      <p:sp>
        <p:nvSpPr>
          <p:cNvPr id="3" name="Content Placeholder 2">
            <a:extLst>
              <a:ext uri="{FF2B5EF4-FFF2-40B4-BE49-F238E27FC236}">
                <a16:creationId xmlns:a16="http://schemas.microsoft.com/office/drawing/2014/main" id="{03A7AE3E-2B2E-4956-9525-64E0C9152560}"/>
              </a:ext>
            </a:extLst>
          </p:cNvPr>
          <p:cNvSpPr>
            <a:spLocks noGrp="1"/>
          </p:cNvSpPr>
          <p:nvPr>
            <p:ph idx="1"/>
          </p:nvPr>
        </p:nvSpPr>
        <p:spPr/>
        <p:txBody>
          <a:bodyPr>
            <a:normAutofit lnSpcReduction="10000"/>
          </a:bodyPr>
          <a:lstStyle/>
          <a:p>
            <a:pPr lvl="1">
              <a:lnSpc>
                <a:spcPct val="100000"/>
              </a:lnSpc>
            </a:pPr>
            <a:r>
              <a:rPr lang="en-US" sz="4800" b="1" dirty="0">
                <a:solidFill>
                  <a:schemeClr val="bg1">
                    <a:lumMod val="50000"/>
                  </a:schemeClr>
                </a:solidFill>
              </a:rPr>
              <a:t>What? </a:t>
            </a:r>
          </a:p>
          <a:p>
            <a:pPr lvl="1">
              <a:lnSpc>
                <a:spcPct val="100000"/>
              </a:lnSpc>
            </a:pPr>
            <a:r>
              <a:rPr lang="en-US" sz="4800" b="1" dirty="0">
                <a:solidFill>
                  <a:schemeClr val="bg1">
                    <a:lumMod val="50000"/>
                  </a:schemeClr>
                </a:solidFill>
              </a:rPr>
              <a:t>Who? </a:t>
            </a:r>
          </a:p>
          <a:p>
            <a:pPr lvl="1">
              <a:lnSpc>
                <a:spcPct val="100000"/>
              </a:lnSpc>
            </a:pPr>
            <a:r>
              <a:rPr lang="en-US" sz="4800" b="1" dirty="0"/>
              <a:t>Why? </a:t>
            </a:r>
          </a:p>
          <a:p>
            <a:pPr lvl="1"/>
            <a:r>
              <a:rPr lang="en-US" sz="4800" b="1" dirty="0">
                <a:solidFill>
                  <a:schemeClr val="bg1">
                    <a:lumMod val="50000"/>
                  </a:schemeClr>
                </a:solidFill>
              </a:rPr>
              <a:t>Where? </a:t>
            </a:r>
          </a:p>
          <a:p>
            <a:pPr lvl="1"/>
            <a:r>
              <a:rPr lang="en-US" sz="4800" b="1" dirty="0">
                <a:solidFill>
                  <a:schemeClr val="bg1">
                    <a:lumMod val="50000"/>
                  </a:schemeClr>
                </a:solidFill>
              </a:rPr>
              <a:t>How? </a:t>
            </a:r>
          </a:p>
          <a:p>
            <a:pPr lvl="1"/>
            <a:r>
              <a:rPr lang="en-US" sz="4800" b="1" dirty="0">
                <a:solidFill>
                  <a:schemeClr val="bg1">
                    <a:lumMod val="50000"/>
                  </a:schemeClr>
                </a:solidFill>
              </a:rPr>
              <a:t>When? </a:t>
            </a:r>
          </a:p>
          <a:p>
            <a:pPr marL="0" indent="0">
              <a:buNone/>
            </a:pPr>
            <a:endParaRPr lang="en-US" dirty="0"/>
          </a:p>
        </p:txBody>
      </p:sp>
      <p:sp>
        <p:nvSpPr>
          <p:cNvPr id="4" name="Slide Number Placeholder 3">
            <a:extLst>
              <a:ext uri="{FF2B5EF4-FFF2-40B4-BE49-F238E27FC236}">
                <a16:creationId xmlns:a16="http://schemas.microsoft.com/office/drawing/2014/main" id="{A951A3F2-496F-D8FD-9EDA-595AE1A4B5ED}"/>
              </a:ext>
            </a:extLst>
          </p:cNvPr>
          <p:cNvSpPr>
            <a:spLocks noGrp="1"/>
          </p:cNvSpPr>
          <p:nvPr>
            <p:ph type="sldNum" sz="quarter" idx="12"/>
          </p:nvPr>
        </p:nvSpPr>
        <p:spPr/>
        <p:txBody>
          <a:bodyPr/>
          <a:lstStyle/>
          <a:p>
            <a:fld id="{3CD42BB3-EA1A-435E-898F-BC58CCE90CCF}" type="slidenum">
              <a:rPr lang="en-US" smtClean="0"/>
              <a:t>11</a:t>
            </a:fld>
            <a:endParaRPr lang="en-US"/>
          </a:p>
        </p:txBody>
      </p:sp>
    </p:spTree>
    <p:extLst>
      <p:ext uri="{BB962C8B-B14F-4D97-AF65-F5344CB8AC3E}">
        <p14:creationId xmlns:p14="http://schemas.microsoft.com/office/powerpoint/2010/main" val="30915344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0EED-0C6C-E558-F299-F860B6C33D91}"/>
              </a:ext>
            </a:extLst>
          </p:cNvPr>
          <p:cNvSpPr>
            <a:spLocks noGrp="1"/>
          </p:cNvSpPr>
          <p:nvPr>
            <p:ph type="title"/>
          </p:nvPr>
        </p:nvSpPr>
        <p:spPr/>
        <p:txBody>
          <a:bodyPr/>
          <a:lstStyle/>
          <a:p>
            <a:r>
              <a:rPr lang="en-US" dirty="0"/>
              <a:t>Why?</a:t>
            </a:r>
            <a:r>
              <a:rPr lang="en-US" dirty="0">
                <a:solidFill>
                  <a:schemeClr val="bg1">
                    <a:lumMod val="65000"/>
                  </a:schemeClr>
                </a:solidFill>
              </a:rPr>
              <a:t>...engage in the PTNP process?</a:t>
            </a:r>
          </a:p>
        </p:txBody>
      </p:sp>
      <p:sp>
        <p:nvSpPr>
          <p:cNvPr id="3" name="Content Placeholder 2">
            <a:extLst>
              <a:ext uri="{FF2B5EF4-FFF2-40B4-BE49-F238E27FC236}">
                <a16:creationId xmlns:a16="http://schemas.microsoft.com/office/drawing/2014/main" id="{76798078-F526-DC53-8FEF-B3315BA6F67F}"/>
              </a:ext>
            </a:extLst>
          </p:cNvPr>
          <p:cNvSpPr>
            <a:spLocks noGrp="1"/>
          </p:cNvSpPr>
          <p:nvPr>
            <p:ph idx="1"/>
          </p:nvPr>
        </p:nvSpPr>
        <p:spPr/>
        <p:txBody>
          <a:bodyPr>
            <a:normAutofit fontScale="85000" lnSpcReduction="20000"/>
          </a:bodyPr>
          <a:lstStyle/>
          <a:p>
            <a:r>
              <a:rPr lang="en-US" dirty="0"/>
              <a:t>The PTNP provider classification governance process was born in 2015, when industry thought leaders and AID realized that without a </a:t>
            </a:r>
            <a:r>
              <a:rPr lang="en-US" b="1" i="1" dirty="0"/>
              <a:t>common understanding </a:t>
            </a:r>
            <a:r>
              <a:rPr lang="en-US" dirty="0"/>
              <a:t>of the classification of providers, evidence-based objective regulation was not possible. </a:t>
            </a:r>
          </a:p>
          <a:p>
            <a:pPr lvl="1">
              <a:buFont typeface="Wingdings" panose="05000000000000000000" pitchFamily="2" charset="2"/>
              <a:buChar char="Ø"/>
            </a:pPr>
            <a:r>
              <a:rPr lang="en-US" dirty="0"/>
              <a:t>The NPPES (NPI Registry) classification data was not deemed accurate enough.</a:t>
            </a:r>
          </a:p>
          <a:p>
            <a:r>
              <a:rPr lang="en-US" dirty="0"/>
              <a:t>In 2024-25, retail community pharmacies did not exist in the PTNP. AID sought to rely on NCPDP retail classifications, based on their reputation as the industry standard. However, some AID objections were contested, and it surfaced that NCPDP retail classifications were not accurate enough (just as with NPPES classifications in the past). This was validated by the Department contacting hundreds of pharmacies determining their retail classification.</a:t>
            </a:r>
          </a:p>
          <a:p>
            <a:r>
              <a:rPr lang="en-US" dirty="0"/>
              <a:t>Subsequently for 2026 onwards, it was decided to bring retail/community pharmacies back into the PTNP process for more accuracy and ensuring that all issuers/PBM were measured against the same understanding of community/retail pharmacies.    </a:t>
            </a:r>
          </a:p>
        </p:txBody>
      </p:sp>
      <p:sp>
        <p:nvSpPr>
          <p:cNvPr id="4" name="Slide Number Placeholder 3">
            <a:extLst>
              <a:ext uri="{FF2B5EF4-FFF2-40B4-BE49-F238E27FC236}">
                <a16:creationId xmlns:a16="http://schemas.microsoft.com/office/drawing/2014/main" id="{1CC57EA8-C1A9-DF3C-F897-1B1FC35BDC3F}"/>
              </a:ext>
            </a:extLst>
          </p:cNvPr>
          <p:cNvSpPr>
            <a:spLocks noGrp="1"/>
          </p:cNvSpPr>
          <p:nvPr>
            <p:ph type="sldNum" sz="quarter" idx="12"/>
          </p:nvPr>
        </p:nvSpPr>
        <p:spPr/>
        <p:txBody>
          <a:bodyPr/>
          <a:lstStyle/>
          <a:p>
            <a:fld id="{3CD42BB3-EA1A-435E-898F-BC58CCE90CCF}" type="slidenum">
              <a:rPr lang="en-US" smtClean="0"/>
              <a:t>12</a:t>
            </a:fld>
            <a:endParaRPr lang="en-US"/>
          </a:p>
        </p:txBody>
      </p:sp>
    </p:spTree>
    <p:extLst>
      <p:ext uri="{BB962C8B-B14F-4D97-AF65-F5344CB8AC3E}">
        <p14:creationId xmlns:p14="http://schemas.microsoft.com/office/powerpoint/2010/main" val="309127188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73959-D059-15D8-E851-5ED674084986}"/>
              </a:ext>
            </a:extLst>
          </p:cNvPr>
          <p:cNvSpPr>
            <a:spLocks noGrp="1"/>
          </p:cNvSpPr>
          <p:nvPr>
            <p:ph type="title"/>
          </p:nvPr>
        </p:nvSpPr>
        <p:spPr/>
        <p:txBody>
          <a:bodyPr/>
          <a:lstStyle/>
          <a:p>
            <a:r>
              <a:rPr lang="en-US" dirty="0">
                <a:solidFill>
                  <a:schemeClr val="bg1">
                    <a:lumMod val="65000"/>
                  </a:schemeClr>
                </a:solidFill>
              </a:rPr>
              <a:t>Why? (cont’d)</a:t>
            </a:r>
          </a:p>
        </p:txBody>
      </p:sp>
      <p:sp>
        <p:nvSpPr>
          <p:cNvPr id="3" name="Content Placeholder 2">
            <a:extLst>
              <a:ext uri="{FF2B5EF4-FFF2-40B4-BE49-F238E27FC236}">
                <a16:creationId xmlns:a16="http://schemas.microsoft.com/office/drawing/2014/main" id="{266E73ED-8D35-3184-10E2-CB3035C73493}"/>
              </a:ext>
            </a:extLst>
          </p:cNvPr>
          <p:cNvSpPr>
            <a:spLocks noGrp="1"/>
          </p:cNvSpPr>
          <p:nvPr>
            <p:ph idx="1"/>
          </p:nvPr>
        </p:nvSpPr>
        <p:spPr/>
        <p:txBody>
          <a:bodyPr/>
          <a:lstStyle/>
          <a:p>
            <a:pPr marL="0" indent="0">
              <a:buNone/>
            </a:pPr>
            <a:r>
              <a:rPr lang="en-US" dirty="0"/>
              <a:t>“Let perfection not be the enemy of the good” </a:t>
            </a:r>
          </a:p>
          <a:p>
            <a:pPr marL="0" indent="0">
              <a:buNone/>
            </a:pPr>
            <a:r>
              <a:rPr lang="en-US" dirty="0"/>
              <a:t>	</a:t>
            </a:r>
            <a:r>
              <a:rPr lang="en-US" sz="2000" dirty="0"/>
              <a:t>– One of the guiding principles in AID’s Network Adequacy Architecture document. </a:t>
            </a:r>
          </a:p>
          <a:p>
            <a:endParaRPr lang="en-US" sz="2000" dirty="0"/>
          </a:p>
          <a:p>
            <a:r>
              <a:rPr lang="en-US" sz="2400" dirty="0"/>
              <a:t>The PTNP may not be 100% perfect. That is not the goal. </a:t>
            </a:r>
          </a:p>
          <a:p>
            <a:r>
              <a:rPr lang="en-US" sz="2400" dirty="0"/>
              <a:t>The goal is to be </a:t>
            </a:r>
          </a:p>
          <a:p>
            <a:pPr lvl="1"/>
            <a:r>
              <a:rPr lang="en-US" sz="2000" dirty="0"/>
              <a:t>BETTER than the NCPDP or NPPES. </a:t>
            </a:r>
          </a:p>
          <a:p>
            <a:pPr lvl="1"/>
            <a:r>
              <a:rPr lang="en-US" sz="2000" dirty="0"/>
              <a:t>BETTER every round. </a:t>
            </a:r>
          </a:p>
          <a:p>
            <a:pPr lvl="1"/>
            <a:r>
              <a:rPr lang="en-US" sz="2000" dirty="0"/>
              <a:t>BETTER every year. </a:t>
            </a:r>
          </a:p>
          <a:p>
            <a:r>
              <a:rPr lang="en-US" sz="2400" dirty="0"/>
              <a:t>BETTER is good. </a:t>
            </a:r>
          </a:p>
        </p:txBody>
      </p:sp>
      <p:sp>
        <p:nvSpPr>
          <p:cNvPr id="4" name="Slide Number Placeholder 3">
            <a:extLst>
              <a:ext uri="{FF2B5EF4-FFF2-40B4-BE49-F238E27FC236}">
                <a16:creationId xmlns:a16="http://schemas.microsoft.com/office/drawing/2014/main" id="{DB943EFA-4193-5807-E458-7E2D9EECAF21}"/>
              </a:ext>
            </a:extLst>
          </p:cNvPr>
          <p:cNvSpPr>
            <a:spLocks noGrp="1"/>
          </p:cNvSpPr>
          <p:nvPr>
            <p:ph type="sldNum" sz="quarter" idx="12"/>
          </p:nvPr>
        </p:nvSpPr>
        <p:spPr/>
        <p:txBody>
          <a:bodyPr/>
          <a:lstStyle/>
          <a:p>
            <a:fld id="{3CD42BB3-EA1A-435E-898F-BC58CCE90CCF}" type="slidenum">
              <a:rPr lang="en-US" smtClean="0"/>
              <a:t>13</a:t>
            </a:fld>
            <a:endParaRPr lang="en-US"/>
          </a:p>
        </p:txBody>
      </p:sp>
    </p:spTree>
    <p:extLst>
      <p:ext uri="{BB962C8B-B14F-4D97-AF65-F5344CB8AC3E}">
        <p14:creationId xmlns:p14="http://schemas.microsoft.com/office/powerpoint/2010/main" val="29594510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5C527-895D-D973-D525-AF1EBBB5B3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473C02-E24E-2BA0-E99F-09635483F069}"/>
              </a:ext>
            </a:extLst>
          </p:cNvPr>
          <p:cNvSpPr>
            <a:spLocks noGrp="1"/>
          </p:cNvSpPr>
          <p:nvPr>
            <p:ph type="title"/>
          </p:nvPr>
        </p:nvSpPr>
        <p:spPr/>
        <p:txBody>
          <a:bodyPr>
            <a:normAutofit/>
          </a:bodyPr>
          <a:lstStyle/>
          <a:p>
            <a:r>
              <a:rPr lang="en-US" sz="7200" b="1" dirty="0"/>
              <a:t>The PTNP</a:t>
            </a:r>
          </a:p>
        </p:txBody>
      </p:sp>
      <p:sp>
        <p:nvSpPr>
          <p:cNvPr id="3" name="Content Placeholder 2">
            <a:extLst>
              <a:ext uri="{FF2B5EF4-FFF2-40B4-BE49-F238E27FC236}">
                <a16:creationId xmlns:a16="http://schemas.microsoft.com/office/drawing/2014/main" id="{91CB762F-E089-6172-913B-0AF0F8CFA5FC}"/>
              </a:ext>
            </a:extLst>
          </p:cNvPr>
          <p:cNvSpPr>
            <a:spLocks noGrp="1"/>
          </p:cNvSpPr>
          <p:nvPr>
            <p:ph idx="1"/>
          </p:nvPr>
        </p:nvSpPr>
        <p:spPr/>
        <p:txBody>
          <a:bodyPr>
            <a:normAutofit fontScale="92500" lnSpcReduction="10000"/>
          </a:bodyPr>
          <a:lstStyle/>
          <a:p>
            <a:pPr lvl="1">
              <a:lnSpc>
                <a:spcPct val="100000"/>
              </a:lnSpc>
            </a:pPr>
            <a:r>
              <a:rPr lang="en-US" sz="4800" b="1" dirty="0">
                <a:solidFill>
                  <a:schemeClr val="bg1">
                    <a:lumMod val="50000"/>
                  </a:schemeClr>
                </a:solidFill>
              </a:rPr>
              <a:t>What? </a:t>
            </a:r>
          </a:p>
          <a:p>
            <a:pPr lvl="1">
              <a:lnSpc>
                <a:spcPct val="100000"/>
              </a:lnSpc>
            </a:pPr>
            <a:r>
              <a:rPr lang="en-US" sz="4800" b="1" dirty="0">
                <a:solidFill>
                  <a:schemeClr val="bg1">
                    <a:lumMod val="50000"/>
                  </a:schemeClr>
                </a:solidFill>
              </a:rPr>
              <a:t>Who? </a:t>
            </a:r>
          </a:p>
          <a:p>
            <a:pPr lvl="1">
              <a:lnSpc>
                <a:spcPct val="100000"/>
              </a:lnSpc>
            </a:pPr>
            <a:r>
              <a:rPr lang="en-US" sz="4800" b="1" dirty="0">
                <a:solidFill>
                  <a:schemeClr val="bg1">
                    <a:lumMod val="50000"/>
                  </a:schemeClr>
                </a:solidFill>
              </a:rPr>
              <a:t>Why? </a:t>
            </a:r>
          </a:p>
          <a:p>
            <a:pPr lvl="1">
              <a:lnSpc>
                <a:spcPct val="110000"/>
              </a:lnSpc>
            </a:pPr>
            <a:r>
              <a:rPr lang="en-US" sz="4800" b="1" dirty="0"/>
              <a:t>Where? </a:t>
            </a:r>
          </a:p>
          <a:p>
            <a:pPr lvl="1"/>
            <a:r>
              <a:rPr lang="en-US" sz="4800" b="1" dirty="0">
                <a:solidFill>
                  <a:schemeClr val="bg1">
                    <a:lumMod val="50000"/>
                  </a:schemeClr>
                </a:solidFill>
              </a:rPr>
              <a:t>How? </a:t>
            </a:r>
          </a:p>
          <a:p>
            <a:pPr lvl="1"/>
            <a:r>
              <a:rPr lang="en-US" sz="4800" b="1" dirty="0">
                <a:solidFill>
                  <a:schemeClr val="bg1">
                    <a:lumMod val="50000"/>
                  </a:schemeClr>
                </a:solidFill>
              </a:rPr>
              <a:t>When? </a:t>
            </a:r>
          </a:p>
          <a:p>
            <a:pPr marL="0" indent="0">
              <a:buNone/>
            </a:pPr>
            <a:endParaRPr lang="en-US" dirty="0"/>
          </a:p>
        </p:txBody>
      </p:sp>
      <p:sp>
        <p:nvSpPr>
          <p:cNvPr id="4" name="Slide Number Placeholder 3">
            <a:extLst>
              <a:ext uri="{FF2B5EF4-FFF2-40B4-BE49-F238E27FC236}">
                <a16:creationId xmlns:a16="http://schemas.microsoft.com/office/drawing/2014/main" id="{10570144-A7DC-613D-95FD-92DA09AE5035}"/>
              </a:ext>
            </a:extLst>
          </p:cNvPr>
          <p:cNvSpPr>
            <a:spLocks noGrp="1"/>
          </p:cNvSpPr>
          <p:nvPr>
            <p:ph type="sldNum" sz="quarter" idx="12"/>
          </p:nvPr>
        </p:nvSpPr>
        <p:spPr/>
        <p:txBody>
          <a:bodyPr/>
          <a:lstStyle/>
          <a:p>
            <a:fld id="{3CD42BB3-EA1A-435E-898F-BC58CCE90CCF}" type="slidenum">
              <a:rPr lang="en-US" smtClean="0"/>
              <a:t>14</a:t>
            </a:fld>
            <a:endParaRPr lang="en-US"/>
          </a:p>
        </p:txBody>
      </p:sp>
    </p:spTree>
    <p:extLst>
      <p:ext uri="{BB962C8B-B14F-4D97-AF65-F5344CB8AC3E}">
        <p14:creationId xmlns:p14="http://schemas.microsoft.com/office/powerpoint/2010/main" val="101634297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61D4-5167-DCC0-169B-C9D4AC84891C}"/>
              </a:ext>
            </a:extLst>
          </p:cNvPr>
          <p:cNvSpPr>
            <a:spLocks noGrp="1"/>
          </p:cNvSpPr>
          <p:nvPr>
            <p:ph type="title"/>
          </p:nvPr>
        </p:nvSpPr>
        <p:spPr/>
        <p:txBody>
          <a:bodyPr/>
          <a:lstStyle/>
          <a:p>
            <a:r>
              <a:rPr lang="en-US" dirty="0"/>
              <a:t>Where?</a:t>
            </a:r>
            <a:r>
              <a:rPr lang="en-US" dirty="0">
                <a:solidFill>
                  <a:schemeClr val="bg1">
                    <a:lumMod val="65000"/>
                  </a:schemeClr>
                </a:solidFill>
              </a:rPr>
              <a:t>...do I locate the PTNP artifacts?</a:t>
            </a:r>
          </a:p>
        </p:txBody>
      </p:sp>
      <p:sp>
        <p:nvSpPr>
          <p:cNvPr id="3" name="Content Placeholder 2">
            <a:extLst>
              <a:ext uri="{FF2B5EF4-FFF2-40B4-BE49-F238E27FC236}">
                <a16:creationId xmlns:a16="http://schemas.microsoft.com/office/drawing/2014/main" id="{EDB3D6FB-00DD-B768-A968-1CB6DC5089D4}"/>
              </a:ext>
            </a:extLst>
          </p:cNvPr>
          <p:cNvSpPr>
            <a:spLocks noGrp="1"/>
          </p:cNvSpPr>
          <p:nvPr>
            <p:ph idx="1"/>
          </p:nvPr>
        </p:nvSpPr>
        <p:spPr/>
        <p:txBody>
          <a:bodyPr>
            <a:normAutofit fontScale="92500" lnSpcReduction="20000"/>
          </a:bodyPr>
          <a:lstStyle/>
          <a:p>
            <a:r>
              <a:rPr lang="en-US" sz="2600" dirty="0"/>
              <a:t>While most PBM pharmacy network adequacy related materials are in the webpage  </a:t>
            </a:r>
            <a:r>
              <a:rPr lang="en-US" sz="2600" dirty="0">
                <a:hlinkClick r:id="rId2"/>
              </a:rPr>
              <a:t>https://rhld.insurance.arkansas.gov/PBMRegulation</a:t>
            </a:r>
            <a:r>
              <a:rPr lang="en-US" sz="2600" dirty="0"/>
              <a:t> the PTNP artifacts located in the overarching </a:t>
            </a:r>
            <a:r>
              <a:rPr lang="en-US" sz="2600" i="1" dirty="0"/>
              <a:t>Network Adequacy Regulation Program </a:t>
            </a:r>
            <a:r>
              <a:rPr lang="en-US" sz="2600" dirty="0"/>
              <a:t>homepage </a:t>
            </a:r>
            <a:r>
              <a:rPr lang="en-US" sz="2600" dirty="0">
                <a:hlinkClick r:id="rId3"/>
              </a:rPr>
              <a:t>https://rhld.insurance.arkansas.gov/NetworkAdequacy</a:t>
            </a:r>
            <a:r>
              <a:rPr lang="en-US" sz="2600" dirty="0"/>
              <a:t> .</a:t>
            </a:r>
          </a:p>
          <a:p>
            <a:endParaRPr lang="en-US" dirty="0"/>
          </a:p>
          <a:p>
            <a:r>
              <a:rPr lang="en-US" sz="2600" dirty="0"/>
              <a:t> Provider Type NPI Pool (PTNP) Process Data Artifacts:</a:t>
            </a:r>
          </a:p>
          <a:p>
            <a:pPr marL="914400" lvl="1" indent="-457200">
              <a:lnSpc>
                <a:spcPct val="120000"/>
              </a:lnSpc>
              <a:buFont typeface="+mj-lt"/>
              <a:buAutoNum type="arabicParenR"/>
            </a:pPr>
            <a:r>
              <a:rPr lang="en-US" b="1" dirty="0">
                <a:hlinkClick r:id="rId4">
                  <a:extLst>
                    <a:ext uri="{A12FA001-AC4F-418D-AE19-62706E023703}">
                      <ahyp:hlinkClr xmlns:ahyp="http://schemas.microsoft.com/office/drawing/2018/hyperlinkcolor" val="tx"/>
                    </a:ext>
                  </a:extLst>
                </a:hlinkClick>
              </a:rPr>
              <a:t>Current Finalized Provider Type-NPI Pool</a:t>
            </a:r>
            <a:r>
              <a:rPr lang="en-US" b="1" dirty="0"/>
              <a:t> </a:t>
            </a:r>
            <a:r>
              <a:rPr lang="en-US" dirty="0"/>
              <a:t>(aka the PTNP)</a:t>
            </a:r>
            <a:endParaRPr lang="en-US" b="1" dirty="0"/>
          </a:p>
          <a:p>
            <a:pPr marL="914400" lvl="1" indent="-457200">
              <a:lnSpc>
                <a:spcPct val="110000"/>
              </a:lnSpc>
              <a:buFont typeface="+mj-lt"/>
              <a:buAutoNum type="arabicParenR"/>
            </a:pPr>
            <a:r>
              <a:rPr lang="en-US" b="1" dirty="0">
                <a:hlinkClick r:id="rId5">
                  <a:extLst>
                    <a:ext uri="{A12FA001-AC4F-418D-AE19-62706E023703}">
                      <ahyp:hlinkClr xmlns:ahyp="http://schemas.microsoft.com/office/drawing/2018/hyperlinkcolor" val="tx"/>
                    </a:ext>
                  </a:extLst>
                </a:hlinkClick>
              </a:rPr>
              <a:t>&lt;YYYY&gt; Round &lt;N&gt; Initial Provider Type-NPI Pool Template</a:t>
            </a:r>
            <a:r>
              <a:rPr lang="en-US" b="1" dirty="0"/>
              <a:t> </a:t>
            </a:r>
          </a:p>
          <a:p>
            <a:pPr lvl="2">
              <a:buFont typeface="Wingdings" panose="05000000000000000000" pitchFamily="2" charset="2"/>
              <a:buChar char="Ø"/>
            </a:pPr>
            <a:r>
              <a:rPr lang="en-US" dirty="0">
                <a:hlinkClick r:id="rId5">
                  <a:extLst>
                    <a:ext uri="{A12FA001-AC4F-418D-AE19-62706E023703}">
                      <ahyp:hlinkClr xmlns:ahyp="http://schemas.microsoft.com/office/drawing/2018/hyperlinkcolor" val="tx"/>
                    </a:ext>
                  </a:extLst>
                </a:hlinkClick>
              </a:rPr>
              <a:t>For example: 2026 Round 1 Initial Provider Type-NPI Pool Template</a:t>
            </a:r>
            <a:endParaRPr lang="en-US" dirty="0"/>
          </a:p>
          <a:p>
            <a:pPr marL="914400" lvl="1" indent="-457200">
              <a:lnSpc>
                <a:spcPct val="100000"/>
              </a:lnSpc>
              <a:buFont typeface="+mj-lt"/>
              <a:buAutoNum type="arabicParenR"/>
            </a:pPr>
            <a:r>
              <a:rPr lang="en-US" b="1" dirty="0">
                <a:hlinkClick r:id="rId5">
                  <a:extLst>
                    <a:ext uri="{A12FA001-AC4F-418D-AE19-62706E023703}">
                      <ahyp:hlinkClr xmlns:ahyp="http://schemas.microsoft.com/office/drawing/2018/hyperlinkcolor" val="tx"/>
                    </a:ext>
                  </a:extLst>
                </a:hlinkClick>
              </a:rPr>
              <a:t>&lt;YYYY&gt; Round &lt;N&gt; </a:t>
            </a:r>
            <a:r>
              <a:rPr lang="en-US" b="1" dirty="0"/>
              <a:t>Industry Provider Type Addition/Deletion suggestions Template</a:t>
            </a:r>
          </a:p>
          <a:p>
            <a:pPr lvl="2">
              <a:buFont typeface="Wingdings" panose="05000000000000000000" pitchFamily="2" charset="2"/>
              <a:buChar char="Ø"/>
            </a:pPr>
            <a:r>
              <a:rPr lang="en-US" sz="2100" dirty="0"/>
              <a:t>For example: 2026 Round 1 Industry Provider Type Addition/Deletion suggestions Template</a:t>
            </a:r>
          </a:p>
          <a:p>
            <a:pPr marL="457200" lvl="1" indent="0">
              <a:buNone/>
            </a:pPr>
            <a:endParaRPr lang="en-US" sz="2500" dirty="0"/>
          </a:p>
          <a:p>
            <a:pPr lvl="1"/>
            <a:endParaRPr lang="en-US" b="1" dirty="0"/>
          </a:p>
          <a:p>
            <a:endParaRPr lang="en-US" dirty="0"/>
          </a:p>
        </p:txBody>
      </p:sp>
      <p:sp>
        <p:nvSpPr>
          <p:cNvPr id="4" name="Slide Number Placeholder 3">
            <a:extLst>
              <a:ext uri="{FF2B5EF4-FFF2-40B4-BE49-F238E27FC236}">
                <a16:creationId xmlns:a16="http://schemas.microsoft.com/office/drawing/2014/main" id="{36A2E930-10C7-9AC4-F7DE-969346880840}"/>
              </a:ext>
            </a:extLst>
          </p:cNvPr>
          <p:cNvSpPr>
            <a:spLocks noGrp="1"/>
          </p:cNvSpPr>
          <p:nvPr>
            <p:ph type="sldNum" sz="quarter" idx="12"/>
          </p:nvPr>
        </p:nvSpPr>
        <p:spPr/>
        <p:txBody>
          <a:bodyPr/>
          <a:lstStyle/>
          <a:p>
            <a:fld id="{3CD42BB3-EA1A-435E-898F-BC58CCE90CCF}" type="slidenum">
              <a:rPr lang="en-US" smtClean="0"/>
              <a:t>15</a:t>
            </a:fld>
            <a:endParaRPr lang="en-US"/>
          </a:p>
        </p:txBody>
      </p:sp>
    </p:spTree>
    <p:extLst>
      <p:ext uri="{BB962C8B-B14F-4D97-AF65-F5344CB8AC3E}">
        <p14:creationId xmlns:p14="http://schemas.microsoft.com/office/powerpoint/2010/main" val="2745909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7B362F-16B6-62F8-BB41-6DB65039F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EA812-49F6-DA31-67B7-59756C6039A7}"/>
              </a:ext>
            </a:extLst>
          </p:cNvPr>
          <p:cNvSpPr>
            <a:spLocks noGrp="1"/>
          </p:cNvSpPr>
          <p:nvPr>
            <p:ph type="title"/>
          </p:nvPr>
        </p:nvSpPr>
        <p:spPr/>
        <p:txBody>
          <a:bodyPr>
            <a:normAutofit/>
          </a:bodyPr>
          <a:lstStyle/>
          <a:p>
            <a:r>
              <a:rPr lang="en-US" sz="7200" b="1" dirty="0"/>
              <a:t>The PTNP</a:t>
            </a:r>
          </a:p>
        </p:txBody>
      </p:sp>
      <p:sp>
        <p:nvSpPr>
          <p:cNvPr id="3" name="Content Placeholder 2">
            <a:extLst>
              <a:ext uri="{FF2B5EF4-FFF2-40B4-BE49-F238E27FC236}">
                <a16:creationId xmlns:a16="http://schemas.microsoft.com/office/drawing/2014/main" id="{83F2ABA3-F274-1509-2726-F9D2936AA93A}"/>
              </a:ext>
            </a:extLst>
          </p:cNvPr>
          <p:cNvSpPr>
            <a:spLocks noGrp="1"/>
          </p:cNvSpPr>
          <p:nvPr>
            <p:ph idx="1"/>
          </p:nvPr>
        </p:nvSpPr>
        <p:spPr/>
        <p:txBody>
          <a:bodyPr>
            <a:normAutofit fontScale="92500" lnSpcReduction="10000"/>
          </a:bodyPr>
          <a:lstStyle/>
          <a:p>
            <a:pPr lvl="1">
              <a:lnSpc>
                <a:spcPct val="100000"/>
              </a:lnSpc>
            </a:pPr>
            <a:r>
              <a:rPr lang="en-US" sz="4800" b="1" dirty="0">
                <a:solidFill>
                  <a:schemeClr val="bg1">
                    <a:lumMod val="50000"/>
                  </a:schemeClr>
                </a:solidFill>
              </a:rPr>
              <a:t>What? </a:t>
            </a:r>
          </a:p>
          <a:p>
            <a:pPr lvl="1">
              <a:lnSpc>
                <a:spcPct val="100000"/>
              </a:lnSpc>
            </a:pPr>
            <a:r>
              <a:rPr lang="en-US" sz="4800" b="1" dirty="0">
                <a:solidFill>
                  <a:schemeClr val="bg1">
                    <a:lumMod val="50000"/>
                  </a:schemeClr>
                </a:solidFill>
              </a:rPr>
              <a:t>Who? </a:t>
            </a:r>
          </a:p>
          <a:p>
            <a:pPr lvl="1">
              <a:lnSpc>
                <a:spcPct val="100000"/>
              </a:lnSpc>
            </a:pPr>
            <a:r>
              <a:rPr lang="en-US" sz="4800" b="1" dirty="0">
                <a:solidFill>
                  <a:schemeClr val="bg1">
                    <a:lumMod val="50000"/>
                  </a:schemeClr>
                </a:solidFill>
              </a:rPr>
              <a:t>Why? </a:t>
            </a:r>
          </a:p>
          <a:p>
            <a:pPr lvl="1">
              <a:lnSpc>
                <a:spcPct val="100000"/>
              </a:lnSpc>
            </a:pPr>
            <a:r>
              <a:rPr lang="en-US" sz="4800" b="1" dirty="0">
                <a:solidFill>
                  <a:schemeClr val="bg1">
                    <a:lumMod val="50000"/>
                  </a:schemeClr>
                </a:solidFill>
              </a:rPr>
              <a:t>Where? </a:t>
            </a:r>
          </a:p>
          <a:p>
            <a:pPr lvl="1">
              <a:lnSpc>
                <a:spcPct val="110000"/>
              </a:lnSpc>
            </a:pPr>
            <a:r>
              <a:rPr lang="en-US" sz="4800" b="1" dirty="0"/>
              <a:t>How? </a:t>
            </a:r>
          </a:p>
          <a:p>
            <a:pPr lvl="1">
              <a:lnSpc>
                <a:spcPct val="110000"/>
              </a:lnSpc>
            </a:pPr>
            <a:r>
              <a:rPr lang="en-US" sz="4800" b="1" dirty="0">
                <a:solidFill>
                  <a:schemeClr val="bg1">
                    <a:lumMod val="50000"/>
                  </a:schemeClr>
                </a:solidFill>
              </a:rPr>
              <a:t>When? </a:t>
            </a:r>
          </a:p>
          <a:p>
            <a:pPr marL="0" indent="0">
              <a:buNone/>
            </a:pPr>
            <a:endParaRPr lang="en-US" dirty="0"/>
          </a:p>
        </p:txBody>
      </p:sp>
      <p:sp>
        <p:nvSpPr>
          <p:cNvPr id="4" name="Slide Number Placeholder 3">
            <a:extLst>
              <a:ext uri="{FF2B5EF4-FFF2-40B4-BE49-F238E27FC236}">
                <a16:creationId xmlns:a16="http://schemas.microsoft.com/office/drawing/2014/main" id="{B9A4A284-656B-7A00-B47E-7037D311ABE6}"/>
              </a:ext>
            </a:extLst>
          </p:cNvPr>
          <p:cNvSpPr>
            <a:spLocks noGrp="1"/>
          </p:cNvSpPr>
          <p:nvPr>
            <p:ph type="sldNum" sz="quarter" idx="12"/>
          </p:nvPr>
        </p:nvSpPr>
        <p:spPr/>
        <p:txBody>
          <a:bodyPr/>
          <a:lstStyle/>
          <a:p>
            <a:fld id="{3CD42BB3-EA1A-435E-898F-BC58CCE90CCF}" type="slidenum">
              <a:rPr lang="en-US" smtClean="0"/>
              <a:t>16</a:t>
            </a:fld>
            <a:endParaRPr lang="en-US"/>
          </a:p>
        </p:txBody>
      </p:sp>
    </p:spTree>
    <p:extLst>
      <p:ext uri="{BB962C8B-B14F-4D97-AF65-F5344CB8AC3E}">
        <p14:creationId xmlns:p14="http://schemas.microsoft.com/office/powerpoint/2010/main" val="27558259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C47BB-9331-B7B6-A7D9-5C4961075079}"/>
              </a:ext>
            </a:extLst>
          </p:cNvPr>
          <p:cNvSpPr>
            <a:spLocks noGrp="1"/>
          </p:cNvSpPr>
          <p:nvPr>
            <p:ph type="title"/>
          </p:nvPr>
        </p:nvSpPr>
        <p:spPr/>
        <p:txBody>
          <a:bodyPr/>
          <a:lstStyle/>
          <a:p>
            <a:r>
              <a:rPr lang="en-US" dirty="0"/>
              <a:t>How?  </a:t>
            </a:r>
            <a:r>
              <a:rPr lang="en-US" dirty="0">
                <a:solidFill>
                  <a:schemeClr val="bg1">
                    <a:lumMod val="65000"/>
                  </a:schemeClr>
                </a:solidFill>
              </a:rPr>
              <a:t>… does the process work?</a:t>
            </a:r>
            <a:endParaRPr lang="en-US" dirty="0"/>
          </a:p>
        </p:txBody>
      </p:sp>
      <p:sp>
        <p:nvSpPr>
          <p:cNvPr id="3" name="Content Placeholder 2">
            <a:extLst>
              <a:ext uri="{FF2B5EF4-FFF2-40B4-BE49-F238E27FC236}">
                <a16:creationId xmlns:a16="http://schemas.microsoft.com/office/drawing/2014/main" id="{4A1FE208-E655-819F-BAA5-66D26473AF37}"/>
              </a:ext>
            </a:extLst>
          </p:cNvPr>
          <p:cNvSpPr>
            <a:spLocks noGrp="1"/>
          </p:cNvSpPr>
          <p:nvPr>
            <p:ph idx="1"/>
          </p:nvPr>
        </p:nvSpPr>
        <p:spPr/>
        <p:txBody>
          <a:bodyPr>
            <a:normAutofit lnSpcReduction="10000"/>
          </a:bodyPr>
          <a:lstStyle/>
          <a:p>
            <a:r>
              <a:rPr lang="en-US" dirty="0"/>
              <a:t>The </a:t>
            </a:r>
            <a:r>
              <a:rPr lang="en-US" i="1" dirty="0">
                <a:hlinkClick r:id="rId2">
                  <a:extLst>
                    <a:ext uri="{A12FA001-AC4F-418D-AE19-62706E023703}">
                      <ahyp:hlinkClr xmlns:ahyp="http://schemas.microsoft.com/office/drawing/2018/hyperlinkcolor" val="tx"/>
                    </a:ext>
                  </a:extLst>
                </a:hlinkClick>
              </a:rPr>
              <a:t>PBM PTNP Review Process </a:t>
            </a:r>
            <a:r>
              <a:rPr lang="en-US" i="1" dirty="0"/>
              <a:t> </a:t>
            </a:r>
            <a:r>
              <a:rPr lang="en-US" dirty="0"/>
              <a:t>is a new 2026 document located at </a:t>
            </a:r>
            <a:r>
              <a:rPr lang="en-US" dirty="0">
                <a:hlinkClick r:id="rId3"/>
              </a:rPr>
              <a:t>https://rhld.insurance.arkansas.gov/PBMRegulation</a:t>
            </a:r>
            <a:r>
              <a:rPr lang="en-US" dirty="0"/>
              <a:t> that details how an insurer/PBM could engage in the PTNP process. </a:t>
            </a:r>
          </a:p>
          <a:p>
            <a:r>
              <a:rPr lang="en-US" dirty="0"/>
              <a:t>It is a step-by-step process document. Besides describing each process it details the following associated with the process</a:t>
            </a:r>
          </a:p>
          <a:p>
            <a:pPr marL="914400" lvl="1" indent="-457200">
              <a:buFont typeface="+mj-lt"/>
              <a:buAutoNum type="arabicPeriod"/>
            </a:pPr>
            <a:r>
              <a:rPr lang="en-US" dirty="0"/>
              <a:t>The accountable actor for the process.</a:t>
            </a:r>
          </a:p>
          <a:p>
            <a:pPr marL="914400" lvl="1" indent="-457200">
              <a:buFont typeface="+mj-lt"/>
              <a:buAutoNum type="arabicPeriod"/>
            </a:pPr>
            <a:r>
              <a:rPr lang="en-US" dirty="0"/>
              <a:t>The inputs and outputs of the process, down to naming conventions.</a:t>
            </a:r>
          </a:p>
          <a:p>
            <a:pPr marL="914400" lvl="1" indent="-457200">
              <a:buFont typeface="+mj-lt"/>
              <a:buAutoNum type="arabicPeriod"/>
            </a:pPr>
            <a:r>
              <a:rPr lang="en-US" dirty="0"/>
              <a:t>Location to get the inputs and deliver the outputs.</a:t>
            </a:r>
          </a:p>
          <a:p>
            <a:pPr marL="914400" lvl="1" indent="-457200">
              <a:buFont typeface="+mj-lt"/>
              <a:buAutoNum type="arabicPeriod"/>
            </a:pPr>
            <a:r>
              <a:rPr lang="en-US" dirty="0"/>
              <a:t>Date when the inputs are available and outputs are due.    </a:t>
            </a:r>
          </a:p>
          <a:p>
            <a:pPr lvl="1"/>
            <a:endParaRPr lang="en-US" dirty="0"/>
          </a:p>
          <a:p>
            <a:pPr marL="0" indent="0">
              <a:buNone/>
            </a:pPr>
            <a:r>
              <a:rPr lang="en-US" dirty="0"/>
              <a:t>Let’s discover how the process works with illustrations…   </a:t>
            </a:r>
          </a:p>
          <a:p>
            <a:endParaRPr lang="en-US" dirty="0"/>
          </a:p>
        </p:txBody>
      </p:sp>
      <p:sp>
        <p:nvSpPr>
          <p:cNvPr id="4" name="Slide Number Placeholder 3">
            <a:extLst>
              <a:ext uri="{FF2B5EF4-FFF2-40B4-BE49-F238E27FC236}">
                <a16:creationId xmlns:a16="http://schemas.microsoft.com/office/drawing/2014/main" id="{64D8B2CC-D013-5A24-2EDA-2285A031F504}"/>
              </a:ext>
            </a:extLst>
          </p:cNvPr>
          <p:cNvSpPr>
            <a:spLocks noGrp="1"/>
          </p:cNvSpPr>
          <p:nvPr>
            <p:ph type="sldNum" sz="quarter" idx="12"/>
          </p:nvPr>
        </p:nvSpPr>
        <p:spPr/>
        <p:txBody>
          <a:bodyPr/>
          <a:lstStyle/>
          <a:p>
            <a:fld id="{3CD42BB3-EA1A-435E-898F-BC58CCE90CCF}" type="slidenum">
              <a:rPr lang="en-US" smtClean="0"/>
              <a:t>17</a:t>
            </a:fld>
            <a:endParaRPr lang="en-US"/>
          </a:p>
        </p:txBody>
      </p:sp>
    </p:spTree>
    <p:extLst>
      <p:ext uri="{BB962C8B-B14F-4D97-AF65-F5344CB8AC3E}">
        <p14:creationId xmlns:p14="http://schemas.microsoft.com/office/powerpoint/2010/main" val="396134572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B3B2F-6570-7EB1-B5AA-6A9FEA33DF7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B04A7D-DA13-9A2B-D23D-D3F643B5A180}"/>
              </a:ext>
            </a:extLst>
          </p:cNvPr>
          <p:cNvSpPr>
            <a:spLocks noGrp="1"/>
          </p:cNvSpPr>
          <p:nvPr>
            <p:ph idx="1"/>
          </p:nvPr>
        </p:nvSpPr>
        <p:spPr/>
        <p:txBody>
          <a:bodyPr>
            <a:normAutofit/>
          </a:bodyPr>
          <a:lstStyle/>
          <a:p>
            <a:pPr marL="0" indent="0">
              <a:buNone/>
            </a:pPr>
            <a:r>
              <a:rPr lang="en-US" sz="2400" dirty="0"/>
              <a:t>The Process: </a:t>
            </a:r>
          </a:p>
          <a:p>
            <a:pPr lvl="1"/>
            <a:r>
              <a:rPr lang="en-US" sz="2000" dirty="0"/>
              <a:t>Two PTNP data maintenance rounds a year</a:t>
            </a:r>
          </a:p>
          <a:p>
            <a:pPr lvl="2"/>
            <a:r>
              <a:rPr lang="en-US" sz="1800" dirty="0"/>
              <a:t>Each Round is a </a:t>
            </a:r>
            <a:r>
              <a:rPr lang="en-US" sz="1800" b="1" dirty="0"/>
              <a:t>two-stage </a:t>
            </a:r>
            <a:r>
              <a:rPr lang="en-US" sz="1800" dirty="0"/>
              <a:t>process</a:t>
            </a:r>
          </a:p>
          <a:p>
            <a:pPr marL="1528763" lvl="3" indent="-385763">
              <a:buFont typeface="+mj-lt"/>
              <a:buAutoNum type="arabicParenR"/>
            </a:pPr>
            <a:r>
              <a:rPr lang="en-US" dirty="0"/>
              <a:t>Stage 1: Suggestion for classification changes by industry</a:t>
            </a:r>
          </a:p>
          <a:p>
            <a:pPr marL="1528763" lvl="3" indent="-385763">
              <a:buFont typeface="+mj-lt"/>
              <a:buAutoNum type="arabicParenR"/>
            </a:pPr>
            <a:endParaRPr lang="en-US" dirty="0"/>
          </a:p>
          <a:p>
            <a:endParaRPr lang="en-US" dirty="0"/>
          </a:p>
          <a:p>
            <a:pPr marL="0" indent="0">
              <a:buNone/>
            </a:pPr>
            <a:r>
              <a:rPr lang="en-US" dirty="0"/>
              <a:t>   </a:t>
            </a:r>
          </a:p>
        </p:txBody>
      </p:sp>
      <p:sp>
        <p:nvSpPr>
          <p:cNvPr id="4" name="Rounded Rectangular Callout 3">
            <a:extLst>
              <a:ext uri="{FF2B5EF4-FFF2-40B4-BE49-F238E27FC236}">
                <a16:creationId xmlns:a16="http://schemas.microsoft.com/office/drawing/2014/main" id="{F6D16752-8512-F1DF-C846-FEF18E3F7CD7}"/>
              </a:ext>
            </a:extLst>
          </p:cNvPr>
          <p:cNvSpPr/>
          <p:nvPr/>
        </p:nvSpPr>
        <p:spPr>
          <a:xfrm>
            <a:off x="2893561" y="4320166"/>
            <a:ext cx="3332496" cy="847778"/>
          </a:xfrm>
          <a:prstGeom prst="wedgeRoundRectCallout">
            <a:avLst>
              <a:gd name="adj1" fmla="val -68347"/>
              <a:gd name="adj2" fmla="val 33820"/>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F5C9BF70-E823-5CDD-D9A4-C206F742D07E}"/>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41388" y="4989513"/>
            <a:ext cx="406858" cy="561183"/>
          </a:xfrm>
          <a:prstGeom prst="rect">
            <a:avLst/>
          </a:prstGeom>
        </p:spPr>
      </p:pic>
      <p:sp>
        <p:nvSpPr>
          <p:cNvPr id="2" name="Title 1">
            <a:extLst>
              <a:ext uri="{FF2B5EF4-FFF2-40B4-BE49-F238E27FC236}">
                <a16:creationId xmlns:a16="http://schemas.microsoft.com/office/drawing/2014/main" id="{63ABF61C-A36E-7905-D4F7-8A15C3805DDC}"/>
              </a:ext>
            </a:extLst>
          </p:cNvPr>
          <p:cNvSpPr>
            <a:spLocks noGrp="1"/>
          </p:cNvSpPr>
          <p:nvPr>
            <p:ph type="title"/>
          </p:nvPr>
        </p:nvSpPr>
        <p:spPr/>
        <p:txBody>
          <a:bodyPr>
            <a:normAutofit/>
          </a:bodyPr>
          <a:lstStyle/>
          <a:p>
            <a:r>
              <a:rPr lang="en-US" dirty="0">
                <a:solidFill>
                  <a:schemeClr val="bg1">
                    <a:lumMod val="65000"/>
                  </a:schemeClr>
                </a:solidFill>
              </a:rPr>
              <a:t>How? When? (cont’d) </a:t>
            </a:r>
            <a:endParaRPr lang="en-US" sz="2025" dirty="0">
              <a:solidFill>
                <a:schemeClr val="bg1">
                  <a:lumMod val="65000"/>
                </a:schemeClr>
              </a:solidFill>
            </a:endParaRPr>
          </a:p>
        </p:txBody>
      </p:sp>
      <p:pic>
        <p:nvPicPr>
          <p:cNvPr id="12" name="Picture 11">
            <a:extLst>
              <a:ext uri="{FF2B5EF4-FFF2-40B4-BE49-F238E27FC236}">
                <a16:creationId xmlns:a16="http://schemas.microsoft.com/office/drawing/2014/main" id="{064DBA4A-C19B-96BE-68B2-81A6908EA116}"/>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5737" y="5148660"/>
            <a:ext cx="406858" cy="561183"/>
          </a:xfrm>
          <a:prstGeom prst="rect">
            <a:avLst/>
          </a:prstGeom>
        </p:spPr>
      </p:pic>
      <p:pic>
        <p:nvPicPr>
          <p:cNvPr id="13" name="Picture 12">
            <a:extLst>
              <a:ext uri="{FF2B5EF4-FFF2-40B4-BE49-F238E27FC236}">
                <a16:creationId xmlns:a16="http://schemas.microsoft.com/office/drawing/2014/main" id="{F84C3058-FEB0-B27A-B792-369246604D5B}"/>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88092" y="5156728"/>
            <a:ext cx="406858" cy="561183"/>
          </a:xfrm>
          <a:prstGeom prst="rect">
            <a:avLst/>
          </a:prstGeom>
        </p:spPr>
      </p:pic>
      <p:pic>
        <p:nvPicPr>
          <p:cNvPr id="10" name="Picture 9">
            <a:extLst>
              <a:ext uri="{FF2B5EF4-FFF2-40B4-BE49-F238E27FC236}">
                <a16:creationId xmlns:a16="http://schemas.microsoft.com/office/drawing/2014/main" id="{396B8FDF-33EC-B484-1A58-8BEFF69F58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4684" y="5209382"/>
            <a:ext cx="406858" cy="561183"/>
          </a:xfrm>
          <a:prstGeom prst="rect">
            <a:avLst/>
          </a:prstGeom>
        </p:spPr>
      </p:pic>
      <p:sp>
        <p:nvSpPr>
          <p:cNvPr id="11" name="Rounded Rectangular Callout 10">
            <a:extLst>
              <a:ext uri="{FF2B5EF4-FFF2-40B4-BE49-F238E27FC236}">
                <a16:creationId xmlns:a16="http://schemas.microsoft.com/office/drawing/2014/main" id="{C744B9AF-DC14-FC08-EC7D-4142CCFFD1BD}"/>
              </a:ext>
            </a:extLst>
          </p:cNvPr>
          <p:cNvSpPr/>
          <p:nvPr/>
        </p:nvSpPr>
        <p:spPr>
          <a:xfrm>
            <a:off x="9152594" y="3781776"/>
            <a:ext cx="1569188" cy="847779"/>
          </a:xfrm>
          <a:prstGeom prst="wedgeRoundRectCallout">
            <a:avLst>
              <a:gd name="adj1" fmla="val -55570"/>
              <a:gd name="adj2" fmla="val 10484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Druids Pharmacy is not retail. </a:t>
            </a:r>
          </a:p>
        </p:txBody>
      </p:sp>
      <p:sp>
        <p:nvSpPr>
          <p:cNvPr id="16" name="Rounded Rectangular Callout 15">
            <a:extLst>
              <a:ext uri="{FF2B5EF4-FFF2-40B4-BE49-F238E27FC236}">
                <a16:creationId xmlns:a16="http://schemas.microsoft.com/office/drawing/2014/main" id="{40F94537-AB38-6609-945B-AC944E1E3A3D}"/>
              </a:ext>
            </a:extLst>
          </p:cNvPr>
          <p:cNvSpPr/>
          <p:nvPr/>
        </p:nvSpPr>
        <p:spPr>
          <a:xfrm>
            <a:off x="7456794" y="3636818"/>
            <a:ext cx="1569188" cy="618776"/>
          </a:xfrm>
          <a:prstGeom prst="wedgeRoundRectCallout">
            <a:avLst>
              <a:gd name="adj1" fmla="val 15728"/>
              <a:gd name="adj2" fmla="val 158441"/>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Marks is a LTC pharmacy, not retail.</a:t>
            </a:r>
          </a:p>
        </p:txBody>
      </p:sp>
      <p:sp>
        <p:nvSpPr>
          <p:cNvPr id="17" name="Rounded Rectangular Callout 16">
            <a:extLst>
              <a:ext uri="{FF2B5EF4-FFF2-40B4-BE49-F238E27FC236}">
                <a16:creationId xmlns:a16="http://schemas.microsoft.com/office/drawing/2014/main" id="{1C9C529A-C26C-E9FC-6CFC-3025E4D3E0AB}"/>
              </a:ext>
            </a:extLst>
          </p:cNvPr>
          <p:cNvSpPr/>
          <p:nvPr/>
        </p:nvSpPr>
        <p:spPr>
          <a:xfrm>
            <a:off x="6429695" y="4423409"/>
            <a:ext cx="1450038" cy="1127288"/>
          </a:xfrm>
          <a:prstGeom prst="wedgeRoundRectCallout">
            <a:avLst>
              <a:gd name="adj1" fmla="val 65988"/>
              <a:gd name="adj2" fmla="val 22156"/>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Best is a new pharmacy in Jonesboro. Verified!</a:t>
            </a:r>
          </a:p>
        </p:txBody>
      </p:sp>
      <p:sp>
        <p:nvSpPr>
          <p:cNvPr id="5" name="TextBox 4">
            <a:extLst>
              <a:ext uri="{FF2B5EF4-FFF2-40B4-BE49-F238E27FC236}">
                <a16:creationId xmlns:a16="http://schemas.microsoft.com/office/drawing/2014/main" id="{E0B7AD7F-7365-96F6-E793-94302BCC16BB}"/>
              </a:ext>
            </a:extLst>
          </p:cNvPr>
          <p:cNvSpPr txBox="1"/>
          <p:nvPr/>
        </p:nvSpPr>
        <p:spPr>
          <a:xfrm>
            <a:off x="3025791" y="4423408"/>
            <a:ext cx="3265490" cy="715581"/>
          </a:xfrm>
          <a:prstGeom prst="rect">
            <a:avLst/>
          </a:prstGeom>
          <a:noFill/>
        </p:spPr>
        <p:txBody>
          <a:bodyPr wrap="square" rtlCol="0">
            <a:spAutoFit/>
          </a:bodyPr>
          <a:lstStyle/>
          <a:p>
            <a:r>
              <a:rPr lang="en-US" sz="1350" b="1" dirty="0">
                <a:solidFill>
                  <a:schemeClr val="accent1"/>
                </a:solidFill>
                <a:latin typeface="Arial Black" panose="020B0A04020102020204" pitchFamily="34" charset="0"/>
              </a:rPr>
              <a:t>Add</a:t>
            </a:r>
            <a:r>
              <a:rPr lang="en-US" sz="1350" b="1" dirty="0">
                <a:latin typeface="Arial Black" panose="020B0A04020102020204" pitchFamily="34" charset="0"/>
              </a:rPr>
              <a:t> Best Pharmacy?</a:t>
            </a:r>
          </a:p>
          <a:p>
            <a:r>
              <a:rPr lang="en-US" sz="1350" b="1" dirty="0">
                <a:solidFill>
                  <a:srgbClr val="C00000"/>
                </a:solidFill>
                <a:latin typeface="Arial Black" panose="020B0A04020102020204" pitchFamily="34" charset="0"/>
              </a:rPr>
              <a:t>Remove</a:t>
            </a:r>
            <a:r>
              <a:rPr lang="en-US" sz="1350" b="1" dirty="0">
                <a:latin typeface="Arial Black" panose="020B0A04020102020204" pitchFamily="34" charset="0"/>
              </a:rPr>
              <a:t> Druids Pharmacy?</a:t>
            </a:r>
          </a:p>
          <a:p>
            <a:r>
              <a:rPr lang="en-US" sz="1350" b="1" dirty="0">
                <a:solidFill>
                  <a:srgbClr val="C00000"/>
                </a:solidFill>
                <a:latin typeface="Arial Black" panose="020B0A04020102020204" pitchFamily="34" charset="0"/>
              </a:rPr>
              <a:t>Remove</a:t>
            </a:r>
            <a:r>
              <a:rPr lang="en-US" sz="1350" b="1" dirty="0">
                <a:latin typeface="Arial Black" panose="020B0A04020102020204" pitchFamily="34" charset="0"/>
              </a:rPr>
              <a:t>  Marks Pharmacy?   </a:t>
            </a:r>
          </a:p>
        </p:txBody>
      </p:sp>
      <p:pic>
        <p:nvPicPr>
          <p:cNvPr id="1026" name="Picture 2" descr="Image result for judge icon">
            <a:hlinkClick r:id="rId5"/>
            <a:extLst>
              <a:ext uri="{FF2B5EF4-FFF2-40B4-BE49-F238E27FC236}">
                <a16:creationId xmlns:a16="http://schemas.microsoft.com/office/drawing/2014/main" id="{7CAAB812-CEC7-011C-6F10-E65DAD4E8FA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4915" y="4852145"/>
            <a:ext cx="818857" cy="835916"/>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 5">
            <a:extLst>
              <a:ext uri="{FF2B5EF4-FFF2-40B4-BE49-F238E27FC236}">
                <a16:creationId xmlns:a16="http://schemas.microsoft.com/office/drawing/2014/main" id="{CA73617D-0E00-9365-48C3-29CAB42DF3F9}"/>
              </a:ext>
            </a:extLst>
          </p:cNvPr>
          <p:cNvSpPr/>
          <p:nvPr/>
        </p:nvSpPr>
        <p:spPr>
          <a:xfrm>
            <a:off x="3683603" y="5659363"/>
            <a:ext cx="2813330" cy="476653"/>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Suggestions </a:t>
            </a:r>
          </a:p>
        </p:txBody>
      </p:sp>
      <p:sp>
        <p:nvSpPr>
          <p:cNvPr id="7" name="TextBox 6">
            <a:extLst>
              <a:ext uri="{FF2B5EF4-FFF2-40B4-BE49-F238E27FC236}">
                <a16:creationId xmlns:a16="http://schemas.microsoft.com/office/drawing/2014/main" id="{20026BC7-AACD-2342-041C-6D9FF27D8057}"/>
              </a:ext>
            </a:extLst>
          </p:cNvPr>
          <p:cNvSpPr txBox="1"/>
          <p:nvPr/>
        </p:nvSpPr>
        <p:spPr>
          <a:xfrm>
            <a:off x="1490293" y="5667701"/>
            <a:ext cx="2089131" cy="369332"/>
          </a:xfrm>
          <a:prstGeom prst="rect">
            <a:avLst/>
          </a:prstGeom>
          <a:noFill/>
        </p:spPr>
        <p:txBody>
          <a:bodyPr wrap="square" rtlCol="0">
            <a:spAutoFit/>
          </a:bodyPr>
          <a:lstStyle/>
          <a:p>
            <a:r>
              <a:rPr lang="en-US" dirty="0"/>
              <a:t>Insurance  Dept.</a:t>
            </a:r>
          </a:p>
        </p:txBody>
      </p:sp>
      <p:sp>
        <p:nvSpPr>
          <p:cNvPr id="8" name="TextBox 7">
            <a:extLst>
              <a:ext uri="{FF2B5EF4-FFF2-40B4-BE49-F238E27FC236}">
                <a16:creationId xmlns:a16="http://schemas.microsoft.com/office/drawing/2014/main" id="{58CAD62B-F660-6144-6483-2906D6FEF759}"/>
              </a:ext>
            </a:extLst>
          </p:cNvPr>
          <p:cNvSpPr txBox="1"/>
          <p:nvPr/>
        </p:nvSpPr>
        <p:spPr>
          <a:xfrm>
            <a:off x="8191046" y="5710776"/>
            <a:ext cx="1220992" cy="369332"/>
          </a:xfrm>
          <a:prstGeom prst="rect">
            <a:avLst/>
          </a:prstGeom>
          <a:noFill/>
        </p:spPr>
        <p:txBody>
          <a:bodyPr wrap="square" rtlCol="0">
            <a:spAutoFit/>
          </a:bodyPr>
          <a:lstStyle/>
          <a:p>
            <a:r>
              <a:rPr lang="en-US" dirty="0"/>
              <a:t>Issuers</a:t>
            </a:r>
          </a:p>
        </p:txBody>
      </p:sp>
      <p:pic>
        <p:nvPicPr>
          <p:cNvPr id="15" name="Picture 10" descr="C:\Users\tdasgupta\AppData\Local\Microsoft\Windows\Temporary Internet Files\Content.IE5\QECY1J48\724px-Office-excel.svg[1].png">
            <a:extLst>
              <a:ext uri="{FF2B5EF4-FFF2-40B4-BE49-F238E27FC236}">
                <a16:creationId xmlns:a16="http://schemas.microsoft.com/office/drawing/2014/main" id="{A9087FCA-A68A-272B-48FC-88AA24B6A6E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93282" y="5951669"/>
            <a:ext cx="543074" cy="768105"/>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5">
            <a:extLst>
              <a:ext uri="{FF2B5EF4-FFF2-40B4-BE49-F238E27FC236}">
                <a16:creationId xmlns:a16="http://schemas.microsoft.com/office/drawing/2014/main" id="{BD3EA807-8D44-010D-0DAA-A1195A8E2D93}"/>
              </a:ext>
            </a:extLst>
          </p:cNvPr>
          <p:cNvSpPr/>
          <p:nvPr/>
        </p:nvSpPr>
        <p:spPr>
          <a:xfrm>
            <a:off x="7762005" y="6116362"/>
            <a:ext cx="1981200" cy="476653"/>
          </a:xfrm>
          <a:prstGeom prst="roundRect">
            <a:avLst/>
          </a:prstGeom>
          <a:ln w="85725"/>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1</a:t>
            </a:r>
          </a:p>
        </p:txBody>
      </p:sp>
      <p:sp>
        <p:nvSpPr>
          <p:cNvPr id="26" name="TextBox 25">
            <a:extLst>
              <a:ext uri="{FF2B5EF4-FFF2-40B4-BE49-F238E27FC236}">
                <a16:creationId xmlns:a16="http://schemas.microsoft.com/office/drawing/2014/main" id="{90D70D07-6C8F-4E0A-FEA4-6DB4ABE4AED1}"/>
              </a:ext>
            </a:extLst>
          </p:cNvPr>
          <p:cNvSpPr txBox="1"/>
          <p:nvPr/>
        </p:nvSpPr>
        <p:spPr>
          <a:xfrm>
            <a:off x="4645152" y="6483716"/>
            <a:ext cx="1450848" cy="369332"/>
          </a:xfrm>
          <a:prstGeom prst="rect">
            <a:avLst/>
          </a:prstGeom>
          <a:noFill/>
        </p:spPr>
        <p:txBody>
          <a:bodyPr wrap="square" rtlCol="0">
            <a:spAutoFit/>
          </a:bodyPr>
          <a:lstStyle/>
          <a:p>
            <a:r>
              <a:rPr lang="en-US" dirty="0"/>
              <a:t>Template</a:t>
            </a:r>
          </a:p>
        </p:txBody>
      </p:sp>
      <p:sp>
        <p:nvSpPr>
          <p:cNvPr id="9" name="Slide Number Placeholder 8">
            <a:extLst>
              <a:ext uri="{FF2B5EF4-FFF2-40B4-BE49-F238E27FC236}">
                <a16:creationId xmlns:a16="http://schemas.microsoft.com/office/drawing/2014/main" id="{CB3233FA-C199-D7B9-6034-C0A416746DC0}"/>
              </a:ext>
            </a:extLst>
          </p:cNvPr>
          <p:cNvSpPr>
            <a:spLocks noGrp="1"/>
          </p:cNvSpPr>
          <p:nvPr>
            <p:ph type="sldNum" sz="quarter" idx="12"/>
          </p:nvPr>
        </p:nvSpPr>
        <p:spPr/>
        <p:txBody>
          <a:bodyPr/>
          <a:lstStyle/>
          <a:p>
            <a:fld id="{3CD42BB3-EA1A-435E-898F-BC58CCE90CCF}" type="slidenum">
              <a:rPr lang="en-US" smtClean="0"/>
              <a:t>18</a:t>
            </a:fld>
            <a:endParaRPr lang="en-US"/>
          </a:p>
        </p:txBody>
      </p:sp>
    </p:spTree>
    <p:custDataLst>
      <p:tags r:id="rId1"/>
    </p:custDataLst>
    <p:extLst>
      <p:ext uri="{BB962C8B-B14F-4D97-AF65-F5344CB8AC3E}">
        <p14:creationId xmlns:p14="http://schemas.microsoft.com/office/powerpoint/2010/main" val="13817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1"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par>
                                <p:cTn id="57" presetID="10" presetClass="entr" presetSubtype="0" fill="hold" nodeType="with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par>
                                <p:cTn id="60" presetID="1" presetClass="entr" presetSubtype="0" fill="hold" grpId="0" nodeType="withEffect">
                                  <p:stCondLst>
                                    <p:cond delay="0"/>
                                  </p:stCondLst>
                                  <p:childTnLst>
                                    <p:set>
                                      <p:cBhvr>
                                        <p:cTn id="61" dur="1" fill="hold">
                                          <p:stCondLst>
                                            <p:cond delay="0"/>
                                          </p:stCondLst>
                                        </p:cTn>
                                        <p:tgtEl>
                                          <p:spTgt spid="7"/>
                                        </p:tgtEl>
                                        <p:attrNameLst>
                                          <p:attrName>style.visibility</p:attrName>
                                        </p:attrNameLst>
                                      </p:cBhvr>
                                      <p:to>
                                        <p:strVal val="visible"/>
                                      </p:to>
                                    </p:set>
                                  </p:childTnLst>
                                </p:cTn>
                              </p:par>
                              <p:par>
                                <p:cTn id="62" presetID="10" presetClass="entr" presetSubtype="0" fill="hold"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fade">
                                      <p:cBhvr>
                                        <p:cTn id="64" dur="500"/>
                                        <p:tgtEl>
                                          <p:spTgt spid="1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par>
                          <p:cTn id="68" fill="hold">
                            <p:stCondLst>
                              <p:cond delay="500"/>
                            </p:stCondLst>
                            <p:childTnLst>
                              <p:par>
                                <p:cTn id="69" presetID="42" presetClass="path" presetSubtype="0" accel="50000" decel="50000" fill="hold" grpId="0" nodeType="afterEffect">
                                  <p:stCondLst>
                                    <p:cond delay="0"/>
                                  </p:stCondLst>
                                  <p:childTnLst>
                                    <p:animMotion origin="layout" path="M 0.17205 -0.00393 L 0.01476 -0.00578 " pathEditMode="relative" rAng="0" ptsTypes="AA">
                                      <p:cBhvr>
                                        <p:cTn id="70" dur="2000" fill="hold"/>
                                        <p:tgtEl>
                                          <p:spTgt spid="6"/>
                                        </p:tgtEl>
                                        <p:attrNameLst>
                                          <p:attrName>ppt_x</p:attrName>
                                          <p:attrName>ppt_y</p:attrName>
                                        </p:attrNameLst>
                                      </p:cBhvr>
                                      <p:rCtr x="-7865" y="-93"/>
                                    </p:animMotion>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500"/>
                                        <p:tgtEl>
                                          <p:spTgt spid="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par>
                                <p:cTn id="79" presetID="10" presetClass="exit" presetSubtype="0" fill="hold" grpId="1" nodeType="withEffect">
                                  <p:stCondLst>
                                    <p:cond delay="0"/>
                                  </p:stCondLst>
                                  <p:childTnLst>
                                    <p:animEffect transition="out" filter="fade">
                                      <p:cBhvr>
                                        <p:cTn id="80" dur="500"/>
                                        <p:tgtEl>
                                          <p:spTgt spid="17"/>
                                        </p:tgtEl>
                                      </p:cBhvr>
                                    </p:animEffect>
                                    <p:set>
                                      <p:cBhvr>
                                        <p:cTn id="81" dur="1" fill="hold">
                                          <p:stCondLst>
                                            <p:cond delay="499"/>
                                          </p:stCondLst>
                                        </p:cTn>
                                        <p:tgtEl>
                                          <p:spTgt spid="17"/>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1"/>
                                        </p:tgtEl>
                                      </p:cBhvr>
                                    </p:animEffect>
                                    <p:set>
                                      <p:cBhvr>
                                        <p:cTn id="87" dur="1" fill="hold">
                                          <p:stCondLst>
                                            <p:cond delay="499"/>
                                          </p:stCondLst>
                                        </p:cTn>
                                        <p:tgtEl>
                                          <p:spTgt spid="11"/>
                                        </p:tgtEl>
                                        <p:attrNameLst>
                                          <p:attrName>style.visibility</p:attrName>
                                        </p:attrNameLst>
                                      </p:cBhvr>
                                      <p:to>
                                        <p:strVal val="hidden"/>
                                      </p:to>
                                    </p:set>
                                  </p:childTnLst>
                                </p:cTn>
                              </p:par>
                              <p:par>
                                <p:cTn id="88" presetID="10" presetClass="exit" presetSubtype="0" fill="hold" grpId="2" nodeType="withEffect">
                                  <p:stCondLst>
                                    <p:cond delay="0"/>
                                  </p:stCondLst>
                                  <p:childTnLst>
                                    <p:animEffect transition="out" filter="fade">
                                      <p:cBhvr>
                                        <p:cTn id="89" dur="500"/>
                                        <p:tgtEl>
                                          <p:spTgt spid="6"/>
                                        </p:tgtEl>
                                      </p:cBhvr>
                                    </p:animEffect>
                                    <p:set>
                                      <p:cBhvr>
                                        <p:cTn id="90" dur="1" fill="hold">
                                          <p:stCondLst>
                                            <p:cond delay="499"/>
                                          </p:stCondLst>
                                        </p:cTn>
                                        <p:tgtEl>
                                          <p:spTgt spid="6"/>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18"/>
                                        </p:tgtEl>
                                      </p:cBhvr>
                                    </p:animEffect>
                                    <p:set>
                                      <p:cBhvr>
                                        <p:cTn id="93" dur="1" fill="hold">
                                          <p:stCondLst>
                                            <p:cond delay="499"/>
                                          </p:stCondLst>
                                        </p:cTn>
                                        <p:tgtEl>
                                          <p:spTgt spid="18"/>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15"/>
                                        </p:tgtEl>
                                      </p:cBhvr>
                                    </p:animEffect>
                                    <p:set>
                                      <p:cBhvr>
                                        <p:cTn id="96" dur="1" fill="hold">
                                          <p:stCondLst>
                                            <p:cond delay="499"/>
                                          </p:stCondLst>
                                        </p:cTn>
                                        <p:tgtEl>
                                          <p:spTgt spid="15"/>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26"/>
                                        </p:tgtEl>
                                      </p:cBhvr>
                                    </p:animEffect>
                                    <p:set>
                                      <p:cBhvr>
                                        <p:cTn id="99"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1" grpId="1" animBg="1"/>
      <p:bldP spid="16" grpId="0" animBg="1"/>
      <p:bldP spid="16" grpId="1" animBg="1"/>
      <p:bldP spid="17" grpId="0" animBg="1"/>
      <p:bldP spid="17" grpId="1" animBg="1"/>
      <p:bldP spid="5" grpId="0"/>
      <p:bldP spid="6" grpId="0" animBg="1"/>
      <p:bldP spid="6" grpId="1" animBg="1"/>
      <p:bldP spid="6" grpId="2" animBg="1"/>
      <p:bldP spid="7" grpId="0"/>
      <p:bldP spid="8" grpId="0"/>
      <p:bldP spid="18" grpId="0" animBg="1"/>
      <p:bldP spid="18" grpId="1" animBg="1"/>
      <p:bldP spid="26" grpId="0"/>
      <p:bldP spid="2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637E2-4891-D79F-CF95-CF21408A106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DE3DD7-B7D6-6840-2A10-EF1AFAC4BAB0}"/>
              </a:ext>
            </a:extLst>
          </p:cNvPr>
          <p:cNvSpPr>
            <a:spLocks noGrp="1"/>
          </p:cNvSpPr>
          <p:nvPr>
            <p:ph idx="1"/>
          </p:nvPr>
        </p:nvSpPr>
        <p:spPr/>
        <p:txBody>
          <a:bodyPr>
            <a:normAutofit/>
          </a:bodyPr>
          <a:lstStyle/>
          <a:p>
            <a:pPr marL="0" indent="0">
              <a:buNone/>
            </a:pPr>
            <a:r>
              <a:rPr lang="en-US" sz="2400" dirty="0"/>
              <a:t>The Process: </a:t>
            </a:r>
          </a:p>
          <a:p>
            <a:pPr lvl="1"/>
            <a:r>
              <a:rPr lang="en-US" sz="2000" dirty="0"/>
              <a:t>Two PTNP data maintenance rounds a year</a:t>
            </a:r>
          </a:p>
          <a:p>
            <a:pPr lvl="2"/>
            <a:r>
              <a:rPr lang="en-US" sz="1800" dirty="0"/>
              <a:t>Each Round is a </a:t>
            </a:r>
            <a:r>
              <a:rPr lang="en-US" sz="1800" b="1" dirty="0"/>
              <a:t>two-stage </a:t>
            </a:r>
            <a:r>
              <a:rPr lang="en-US" sz="1800" dirty="0"/>
              <a:t>process</a:t>
            </a:r>
          </a:p>
          <a:p>
            <a:pPr marL="1528763" lvl="3" indent="-385763">
              <a:buFont typeface="+mj-lt"/>
              <a:buAutoNum type="arabicParenR"/>
            </a:pPr>
            <a:r>
              <a:rPr lang="en-US" dirty="0"/>
              <a:t>Stage 1: Suggestion for classification changes by industry</a:t>
            </a:r>
          </a:p>
          <a:p>
            <a:pPr marL="1528763" lvl="3" indent="-385763">
              <a:buFont typeface="+mj-lt"/>
              <a:buAutoNum type="arabicParenR"/>
            </a:pPr>
            <a:r>
              <a:rPr lang="en-US" dirty="0"/>
              <a:t>Stage 2: Voting on each change by industry  </a:t>
            </a:r>
          </a:p>
          <a:p>
            <a:endParaRPr lang="en-US" dirty="0"/>
          </a:p>
          <a:p>
            <a:pPr marL="0" indent="0">
              <a:buNone/>
            </a:pPr>
            <a:r>
              <a:rPr lang="en-US" dirty="0"/>
              <a:t>   </a:t>
            </a:r>
          </a:p>
        </p:txBody>
      </p:sp>
      <p:pic>
        <p:nvPicPr>
          <p:cNvPr id="14" name="Picture 13">
            <a:extLst>
              <a:ext uri="{FF2B5EF4-FFF2-40B4-BE49-F238E27FC236}">
                <a16:creationId xmlns:a16="http://schemas.microsoft.com/office/drawing/2014/main" id="{5043BC17-D75E-B286-0174-D99E5BCA6C80}"/>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241388" y="4989513"/>
            <a:ext cx="406858" cy="561183"/>
          </a:xfrm>
          <a:prstGeom prst="rect">
            <a:avLst/>
          </a:prstGeom>
        </p:spPr>
      </p:pic>
      <p:sp>
        <p:nvSpPr>
          <p:cNvPr id="2" name="Title 1">
            <a:extLst>
              <a:ext uri="{FF2B5EF4-FFF2-40B4-BE49-F238E27FC236}">
                <a16:creationId xmlns:a16="http://schemas.microsoft.com/office/drawing/2014/main" id="{F94AA0A3-0A25-5B8C-4AD4-CB82B4EF06F3}"/>
              </a:ext>
            </a:extLst>
          </p:cNvPr>
          <p:cNvSpPr>
            <a:spLocks noGrp="1"/>
          </p:cNvSpPr>
          <p:nvPr>
            <p:ph type="title"/>
          </p:nvPr>
        </p:nvSpPr>
        <p:spPr/>
        <p:txBody>
          <a:bodyPr>
            <a:normAutofit/>
          </a:bodyPr>
          <a:lstStyle/>
          <a:p>
            <a:r>
              <a:rPr lang="en-US" dirty="0">
                <a:solidFill>
                  <a:schemeClr val="bg1">
                    <a:lumMod val="65000"/>
                  </a:schemeClr>
                </a:solidFill>
              </a:rPr>
              <a:t>How? When? (cont’d) </a:t>
            </a:r>
            <a:endParaRPr lang="en-US" sz="2025" dirty="0">
              <a:solidFill>
                <a:schemeClr val="bg1">
                  <a:lumMod val="65000"/>
                </a:schemeClr>
              </a:solidFill>
            </a:endParaRPr>
          </a:p>
        </p:txBody>
      </p:sp>
      <p:pic>
        <p:nvPicPr>
          <p:cNvPr id="12" name="Picture 11">
            <a:extLst>
              <a:ext uri="{FF2B5EF4-FFF2-40B4-BE49-F238E27FC236}">
                <a16:creationId xmlns:a16="http://schemas.microsoft.com/office/drawing/2014/main" id="{E969E376-2FEC-A259-08D8-D45CC80060DF}"/>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745737" y="5148660"/>
            <a:ext cx="406858" cy="561183"/>
          </a:xfrm>
          <a:prstGeom prst="rect">
            <a:avLst/>
          </a:prstGeom>
        </p:spPr>
      </p:pic>
      <p:pic>
        <p:nvPicPr>
          <p:cNvPr id="13" name="Picture 12">
            <a:extLst>
              <a:ext uri="{FF2B5EF4-FFF2-40B4-BE49-F238E27FC236}">
                <a16:creationId xmlns:a16="http://schemas.microsoft.com/office/drawing/2014/main" id="{FB1F1032-16B5-E4BC-DB12-AEABDD038DA3}"/>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88092" y="5156728"/>
            <a:ext cx="406858" cy="561183"/>
          </a:xfrm>
          <a:prstGeom prst="rect">
            <a:avLst/>
          </a:prstGeom>
        </p:spPr>
      </p:pic>
      <p:pic>
        <p:nvPicPr>
          <p:cNvPr id="10" name="Picture 9">
            <a:extLst>
              <a:ext uri="{FF2B5EF4-FFF2-40B4-BE49-F238E27FC236}">
                <a16:creationId xmlns:a16="http://schemas.microsoft.com/office/drawing/2014/main" id="{FF25C610-3945-03E2-35A0-68623EC439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94684" y="5209382"/>
            <a:ext cx="406858" cy="561183"/>
          </a:xfrm>
          <a:prstGeom prst="rect">
            <a:avLst/>
          </a:prstGeom>
        </p:spPr>
      </p:pic>
      <p:sp>
        <p:nvSpPr>
          <p:cNvPr id="21" name="Rounded Rectangular Callout 20">
            <a:extLst>
              <a:ext uri="{FF2B5EF4-FFF2-40B4-BE49-F238E27FC236}">
                <a16:creationId xmlns:a16="http://schemas.microsoft.com/office/drawing/2014/main" id="{7C80D983-80BC-27C6-D8D1-1834DE86C99F}"/>
              </a:ext>
            </a:extLst>
          </p:cNvPr>
          <p:cNvSpPr/>
          <p:nvPr/>
        </p:nvSpPr>
        <p:spPr>
          <a:xfrm>
            <a:off x="6685846" y="4728785"/>
            <a:ext cx="1182746" cy="476654"/>
          </a:xfrm>
          <a:prstGeom prst="wedgeRoundRectCallout">
            <a:avLst>
              <a:gd name="adj1" fmla="val 75041"/>
              <a:gd name="adj2" fmla="val 24021"/>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2" name="Rounded Rectangular Callout 21">
            <a:extLst>
              <a:ext uri="{FF2B5EF4-FFF2-40B4-BE49-F238E27FC236}">
                <a16:creationId xmlns:a16="http://schemas.microsoft.com/office/drawing/2014/main" id="{17ADC595-58A9-1EBC-FD0E-1B6F6C32F567}"/>
              </a:ext>
            </a:extLst>
          </p:cNvPr>
          <p:cNvSpPr/>
          <p:nvPr/>
        </p:nvSpPr>
        <p:spPr>
          <a:xfrm>
            <a:off x="8872542" y="3372802"/>
            <a:ext cx="1569188" cy="508913"/>
          </a:xfrm>
          <a:prstGeom prst="wedgeRoundRectCallout">
            <a:avLst>
              <a:gd name="adj1" fmla="val -54885"/>
              <a:gd name="adj2" fmla="val 275152"/>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3" name="Rounded Rectangular Callout 22">
            <a:extLst>
              <a:ext uri="{FF2B5EF4-FFF2-40B4-BE49-F238E27FC236}">
                <a16:creationId xmlns:a16="http://schemas.microsoft.com/office/drawing/2014/main" id="{A9A6638C-FA2D-ABAB-D4ED-DACAF5F92896}"/>
              </a:ext>
            </a:extLst>
          </p:cNvPr>
          <p:cNvSpPr/>
          <p:nvPr/>
        </p:nvSpPr>
        <p:spPr>
          <a:xfrm>
            <a:off x="7197119" y="3545000"/>
            <a:ext cx="1569188" cy="508913"/>
          </a:xfrm>
          <a:prstGeom prst="wedgeRoundRectCallout">
            <a:avLst>
              <a:gd name="adj1" fmla="val 27073"/>
              <a:gd name="adj2" fmla="val 218607"/>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t>Agree</a:t>
            </a:r>
          </a:p>
        </p:txBody>
      </p:sp>
      <p:sp>
        <p:nvSpPr>
          <p:cNvPr id="24" name="Rounded Rectangular Callout 23">
            <a:extLst>
              <a:ext uri="{FF2B5EF4-FFF2-40B4-BE49-F238E27FC236}">
                <a16:creationId xmlns:a16="http://schemas.microsoft.com/office/drawing/2014/main" id="{C749C42C-AEE3-179A-F11F-C7CE37749034}"/>
              </a:ext>
            </a:extLst>
          </p:cNvPr>
          <p:cNvSpPr/>
          <p:nvPr/>
        </p:nvSpPr>
        <p:spPr>
          <a:xfrm>
            <a:off x="9424735" y="4130605"/>
            <a:ext cx="1569188" cy="481808"/>
          </a:xfrm>
          <a:prstGeom prst="wedgeRoundRectCallout">
            <a:avLst>
              <a:gd name="adj1" fmla="val -55141"/>
              <a:gd name="adj2" fmla="val 164848"/>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rgbClr val="C00000"/>
                </a:solidFill>
              </a:rPr>
              <a:t>Disagree</a:t>
            </a:r>
          </a:p>
        </p:txBody>
      </p:sp>
      <p:pic>
        <p:nvPicPr>
          <p:cNvPr id="1026" name="Picture 2" descr="Image result for judge icon">
            <a:hlinkClick r:id="rId5"/>
            <a:extLst>
              <a:ext uri="{FF2B5EF4-FFF2-40B4-BE49-F238E27FC236}">
                <a16:creationId xmlns:a16="http://schemas.microsoft.com/office/drawing/2014/main" id="{352CFB9C-E335-8E0F-3724-F21DD3A1B2B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4915" y="4852145"/>
            <a:ext cx="818857" cy="8359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1E8F4B-0065-6B7F-8BEA-2D87148A6F5E}"/>
              </a:ext>
            </a:extLst>
          </p:cNvPr>
          <p:cNvSpPr txBox="1"/>
          <p:nvPr/>
        </p:nvSpPr>
        <p:spPr>
          <a:xfrm>
            <a:off x="1490293" y="5667701"/>
            <a:ext cx="2089131" cy="369332"/>
          </a:xfrm>
          <a:prstGeom prst="rect">
            <a:avLst/>
          </a:prstGeom>
          <a:noFill/>
        </p:spPr>
        <p:txBody>
          <a:bodyPr wrap="square" rtlCol="0">
            <a:spAutoFit/>
          </a:bodyPr>
          <a:lstStyle/>
          <a:p>
            <a:r>
              <a:rPr lang="en-US" dirty="0"/>
              <a:t>Insurance  Dept.</a:t>
            </a:r>
          </a:p>
        </p:txBody>
      </p:sp>
      <p:sp>
        <p:nvSpPr>
          <p:cNvPr id="8" name="TextBox 7">
            <a:extLst>
              <a:ext uri="{FF2B5EF4-FFF2-40B4-BE49-F238E27FC236}">
                <a16:creationId xmlns:a16="http://schemas.microsoft.com/office/drawing/2014/main" id="{2110E8C0-A38C-6D0A-A5CF-D8819277524C}"/>
              </a:ext>
            </a:extLst>
          </p:cNvPr>
          <p:cNvSpPr txBox="1"/>
          <p:nvPr/>
        </p:nvSpPr>
        <p:spPr>
          <a:xfrm>
            <a:off x="8191046" y="5710776"/>
            <a:ext cx="1220992" cy="369332"/>
          </a:xfrm>
          <a:prstGeom prst="rect">
            <a:avLst/>
          </a:prstGeom>
          <a:noFill/>
        </p:spPr>
        <p:txBody>
          <a:bodyPr wrap="square" rtlCol="0">
            <a:spAutoFit/>
          </a:bodyPr>
          <a:lstStyle/>
          <a:p>
            <a:r>
              <a:rPr lang="en-US" dirty="0"/>
              <a:t>Issuers</a:t>
            </a:r>
          </a:p>
        </p:txBody>
      </p:sp>
      <p:sp>
        <p:nvSpPr>
          <p:cNvPr id="9" name="Arrow: Left 8">
            <a:extLst>
              <a:ext uri="{FF2B5EF4-FFF2-40B4-BE49-F238E27FC236}">
                <a16:creationId xmlns:a16="http://schemas.microsoft.com/office/drawing/2014/main" id="{3525C34A-E92B-2834-A5BD-66270D502F44}"/>
              </a:ext>
            </a:extLst>
          </p:cNvPr>
          <p:cNvSpPr/>
          <p:nvPr/>
        </p:nvSpPr>
        <p:spPr>
          <a:xfrm>
            <a:off x="3676915" y="5560333"/>
            <a:ext cx="2813330" cy="476653"/>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Votes</a:t>
            </a:r>
          </a:p>
        </p:txBody>
      </p:sp>
      <p:pic>
        <p:nvPicPr>
          <p:cNvPr id="15" name="Picture 10" descr="C:\Users\tdasgupta\AppData\Local\Microsoft\Windows\Temporary Internet Files\Content.IE5\QECY1J48\724px-Office-excel.svg[1].png">
            <a:extLst>
              <a:ext uri="{FF2B5EF4-FFF2-40B4-BE49-F238E27FC236}">
                <a16:creationId xmlns:a16="http://schemas.microsoft.com/office/drawing/2014/main" id="{47F1ECE0-968A-7746-600B-DACB5E77177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22567" y="5895442"/>
            <a:ext cx="543074" cy="768105"/>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a:extLst>
              <a:ext uri="{FF2B5EF4-FFF2-40B4-BE49-F238E27FC236}">
                <a16:creationId xmlns:a16="http://schemas.microsoft.com/office/drawing/2014/main" id="{D2B77D48-0A1F-A0D2-B71F-11E001B7607B}"/>
              </a:ext>
            </a:extLst>
          </p:cNvPr>
          <p:cNvSpPr/>
          <p:nvPr/>
        </p:nvSpPr>
        <p:spPr>
          <a:xfrm>
            <a:off x="7775707" y="6075727"/>
            <a:ext cx="1981200" cy="476653"/>
          </a:xfrm>
          <a:prstGeom prst="roundRect">
            <a:avLst/>
          </a:prstGeom>
          <a:ln w="85725"/>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2</a:t>
            </a:r>
          </a:p>
        </p:txBody>
      </p:sp>
      <p:sp>
        <p:nvSpPr>
          <p:cNvPr id="20" name="Rounded Rectangular Callout 3">
            <a:extLst>
              <a:ext uri="{FF2B5EF4-FFF2-40B4-BE49-F238E27FC236}">
                <a16:creationId xmlns:a16="http://schemas.microsoft.com/office/drawing/2014/main" id="{825F3294-0F3C-F822-4249-2DB30864F689}"/>
              </a:ext>
            </a:extLst>
          </p:cNvPr>
          <p:cNvSpPr/>
          <p:nvPr/>
        </p:nvSpPr>
        <p:spPr>
          <a:xfrm>
            <a:off x="2893561" y="4320166"/>
            <a:ext cx="3332496" cy="847778"/>
          </a:xfrm>
          <a:prstGeom prst="wedgeRoundRectCallout">
            <a:avLst>
              <a:gd name="adj1" fmla="val -68347"/>
              <a:gd name="adj2" fmla="val 33820"/>
              <a:gd name="adj3" fmla="val 16667"/>
            </a:avLst>
          </a:prstGeom>
          <a:ln w="44450"/>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25" name="TextBox 24">
            <a:extLst>
              <a:ext uri="{FF2B5EF4-FFF2-40B4-BE49-F238E27FC236}">
                <a16:creationId xmlns:a16="http://schemas.microsoft.com/office/drawing/2014/main" id="{8887A609-7525-159E-B9B7-135A8A47A0F9}"/>
              </a:ext>
            </a:extLst>
          </p:cNvPr>
          <p:cNvSpPr txBox="1"/>
          <p:nvPr/>
        </p:nvSpPr>
        <p:spPr>
          <a:xfrm>
            <a:off x="3025791" y="4423408"/>
            <a:ext cx="3265490" cy="715581"/>
          </a:xfrm>
          <a:prstGeom prst="rect">
            <a:avLst/>
          </a:prstGeom>
          <a:noFill/>
        </p:spPr>
        <p:txBody>
          <a:bodyPr wrap="square" rtlCol="0">
            <a:spAutoFit/>
          </a:bodyPr>
          <a:lstStyle/>
          <a:p>
            <a:r>
              <a:rPr lang="en-US" sz="1350" b="1" dirty="0">
                <a:solidFill>
                  <a:schemeClr val="accent1"/>
                </a:solidFill>
                <a:latin typeface="Arial Black" panose="020B0A04020102020204" pitchFamily="34" charset="0"/>
              </a:rPr>
              <a:t>Add</a:t>
            </a:r>
            <a:r>
              <a:rPr lang="en-US" sz="1350" b="1" dirty="0">
                <a:latin typeface="Arial Black" panose="020B0A04020102020204" pitchFamily="34" charset="0"/>
              </a:rPr>
              <a:t> Best Pharmacy?</a:t>
            </a:r>
          </a:p>
          <a:p>
            <a:r>
              <a:rPr lang="en-US" sz="1350" b="1" dirty="0">
                <a:solidFill>
                  <a:srgbClr val="C00000"/>
                </a:solidFill>
                <a:latin typeface="Arial Black" panose="020B0A04020102020204" pitchFamily="34" charset="0"/>
              </a:rPr>
              <a:t>Remove</a:t>
            </a:r>
            <a:r>
              <a:rPr lang="en-US" sz="1350" b="1" dirty="0">
                <a:latin typeface="Arial Black" panose="020B0A04020102020204" pitchFamily="34" charset="0"/>
              </a:rPr>
              <a:t> Druids Pharmacy?</a:t>
            </a:r>
          </a:p>
          <a:p>
            <a:r>
              <a:rPr lang="en-US" sz="1350" b="1" dirty="0">
                <a:solidFill>
                  <a:srgbClr val="C00000"/>
                </a:solidFill>
                <a:latin typeface="Arial Black" panose="020B0A04020102020204" pitchFamily="34" charset="0"/>
              </a:rPr>
              <a:t>Remove</a:t>
            </a:r>
            <a:r>
              <a:rPr lang="en-US" sz="1350" b="1" dirty="0">
                <a:latin typeface="Arial Black" panose="020B0A04020102020204" pitchFamily="34" charset="0"/>
              </a:rPr>
              <a:t>  Marks Pharmacy?   </a:t>
            </a:r>
          </a:p>
        </p:txBody>
      </p:sp>
      <p:sp>
        <p:nvSpPr>
          <p:cNvPr id="26" name="TextBox 25">
            <a:extLst>
              <a:ext uri="{FF2B5EF4-FFF2-40B4-BE49-F238E27FC236}">
                <a16:creationId xmlns:a16="http://schemas.microsoft.com/office/drawing/2014/main" id="{E9221DAB-7C2A-830E-DF70-9B36D547D062}"/>
              </a:ext>
            </a:extLst>
          </p:cNvPr>
          <p:cNvSpPr txBox="1"/>
          <p:nvPr/>
        </p:nvSpPr>
        <p:spPr>
          <a:xfrm>
            <a:off x="4645152" y="6483716"/>
            <a:ext cx="1450848" cy="369332"/>
          </a:xfrm>
          <a:prstGeom prst="rect">
            <a:avLst/>
          </a:prstGeom>
          <a:noFill/>
        </p:spPr>
        <p:txBody>
          <a:bodyPr wrap="square" rtlCol="0">
            <a:spAutoFit/>
          </a:bodyPr>
          <a:lstStyle/>
          <a:p>
            <a:r>
              <a:rPr lang="en-US" dirty="0"/>
              <a:t>Template</a:t>
            </a:r>
          </a:p>
        </p:txBody>
      </p:sp>
      <p:sp>
        <p:nvSpPr>
          <p:cNvPr id="4" name="Slide Number Placeholder 3">
            <a:extLst>
              <a:ext uri="{FF2B5EF4-FFF2-40B4-BE49-F238E27FC236}">
                <a16:creationId xmlns:a16="http://schemas.microsoft.com/office/drawing/2014/main" id="{6F30699A-0035-204A-A5A4-6D28823DE79F}"/>
              </a:ext>
            </a:extLst>
          </p:cNvPr>
          <p:cNvSpPr>
            <a:spLocks noGrp="1"/>
          </p:cNvSpPr>
          <p:nvPr>
            <p:ph type="sldNum" sz="quarter" idx="12"/>
          </p:nvPr>
        </p:nvSpPr>
        <p:spPr/>
        <p:txBody>
          <a:bodyPr/>
          <a:lstStyle/>
          <a:p>
            <a:fld id="{3CD42BB3-EA1A-435E-898F-BC58CCE90CCF}" type="slidenum">
              <a:rPr lang="en-US" smtClean="0"/>
              <a:t>19</a:t>
            </a:fld>
            <a:endParaRPr lang="en-US"/>
          </a:p>
        </p:txBody>
      </p:sp>
    </p:spTree>
    <p:custDataLst>
      <p:tags r:id="rId1"/>
    </p:custDataLst>
    <p:extLst>
      <p:ext uri="{BB962C8B-B14F-4D97-AF65-F5344CB8AC3E}">
        <p14:creationId xmlns:p14="http://schemas.microsoft.com/office/powerpoint/2010/main" val="107719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p:stCondLst>
                              <p:cond delay="2500"/>
                            </p:stCondLst>
                            <p:childTnLst>
                              <p:par>
                                <p:cTn id="31" presetID="10" presetClass="entr" presetSubtype="0" fill="hold" grpId="1"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3000"/>
                            </p:stCondLst>
                            <p:childTnLst>
                              <p:par>
                                <p:cTn id="35" presetID="42" presetClass="path" presetSubtype="0" accel="50000" decel="50000" fill="hold" grpId="0" nodeType="afterEffect">
                                  <p:stCondLst>
                                    <p:cond delay="0"/>
                                  </p:stCondLst>
                                  <p:childTnLst>
                                    <p:animMotion origin="layout" path="M 0.172 -0.00393 L 0.01471 -0.00579 " pathEditMode="relative" rAng="0" ptsTypes="AA">
                                      <p:cBhvr>
                                        <p:cTn id="36" dur="2000" fill="hold"/>
                                        <p:tgtEl>
                                          <p:spTgt spid="9"/>
                                        </p:tgtEl>
                                        <p:attrNameLst>
                                          <p:attrName>ppt_x</p:attrName>
                                          <p:attrName>ppt_y</p:attrName>
                                        </p:attrNameLst>
                                      </p:cBhvr>
                                      <p:rCtr x="-7865"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9" grpId="0" animBg="1"/>
      <p:bldP spid="9" grpId="1" animBg="1"/>
      <p:bldP spid="19" grpId="0" animBg="1"/>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71DEE-D093-41C7-991D-D4CEE120C565}"/>
              </a:ext>
            </a:extLst>
          </p:cNvPr>
          <p:cNvSpPr>
            <a:spLocks noGrp="1"/>
          </p:cNvSpPr>
          <p:nvPr>
            <p:ph type="title"/>
          </p:nvPr>
        </p:nvSpPr>
        <p:spPr/>
        <p:txBody>
          <a:bodyPr>
            <a:normAutofit/>
          </a:bodyPr>
          <a:lstStyle/>
          <a:p>
            <a:r>
              <a:rPr lang="en-US" sz="7200" b="1" dirty="0"/>
              <a:t>The PTNP</a:t>
            </a:r>
          </a:p>
        </p:txBody>
      </p:sp>
      <p:sp>
        <p:nvSpPr>
          <p:cNvPr id="3" name="Content Placeholder 2">
            <a:extLst>
              <a:ext uri="{FF2B5EF4-FFF2-40B4-BE49-F238E27FC236}">
                <a16:creationId xmlns:a16="http://schemas.microsoft.com/office/drawing/2014/main" id="{BF6605E7-0CC5-F0FE-48E4-2171532F4F50}"/>
              </a:ext>
            </a:extLst>
          </p:cNvPr>
          <p:cNvSpPr>
            <a:spLocks noGrp="1"/>
          </p:cNvSpPr>
          <p:nvPr>
            <p:ph idx="1"/>
          </p:nvPr>
        </p:nvSpPr>
        <p:spPr/>
        <p:txBody>
          <a:bodyPr>
            <a:normAutofit/>
          </a:bodyPr>
          <a:lstStyle/>
          <a:p>
            <a:r>
              <a:rPr lang="en-US" sz="4200" b="1" dirty="0"/>
              <a:t>What? </a:t>
            </a:r>
          </a:p>
          <a:p>
            <a:r>
              <a:rPr lang="en-US" sz="4200" b="1" dirty="0"/>
              <a:t>Who? </a:t>
            </a:r>
          </a:p>
          <a:p>
            <a:r>
              <a:rPr lang="en-US" sz="4200" b="1" dirty="0"/>
              <a:t>Why? </a:t>
            </a:r>
          </a:p>
          <a:p>
            <a:r>
              <a:rPr lang="en-US" sz="4200" b="1" dirty="0"/>
              <a:t>Where? </a:t>
            </a:r>
          </a:p>
          <a:p>
            <a:r>
              <a:rPr lang="en-US" sz="4200" b="1" dirty="0"/>
              <a:t>How? </a:t>
            </a:r>
          </a:p>
          <a:p>
            <a:r>
              <a:rPr lang="en-US" sz="4200" b="1" dirty="0"/>
              <a:t>When? </a:t>
            </a:r>
          </a:p>
          <a:p>
            <a:pPr lvl="1"/>
            <a:endParaRPr lang="en-US" sz="4800" b="1" dirty="0"/>
          </a:p>
          <a:p>
            <a:pPr marL="0" indent="0">
              <a:buNone/>
            </a:pPr>
            <a:endParaRPr lang="en-US" dirty="0"/>
          </a:p>
        </p:txBody>
      </p:sp>
      <p:sp>
        <p:nvSpPr>
          <p:cNvPr id="4" name="Slide Number Placeholder 3">
            <a:extLst>
              <a:ext uri="{FF2B5EF4-FFF2-40B4-BE49-F238E27FC236}">
                <a16:creationId xmlns:a16="http://schemas.microsoft.com/office/drawing/2014/main" id="{55EE3DF9-DAA7-850A-0C40-28DE37B38F09}"/>
              </a:ext>
            </a:extLst>
          </p:cNvPr>
          <p:cNvSpPr>
            <a:spLocks noGrp="1"/>
          </p:cNvSpPr>
          <p:nvPr>
            <p:ph type="sldNum" sz="quarter" idx="12"/>
          </p:nvPr>
        </p:nvSpPr>
        <p:spPr/>
        <p:txBody>
          <a:bodyPr/>
          <a:lstStyle/>
          <a:p>
            <a:fld id="{3CD42BB3-EA1A-435E-898F-BC58CCE90CCF}" type="slidenum">
              <a:rPr lang="en-US" smtClean="0"/>
              <a:t>2</a:t>
            </a:fld>
            <a:endParaRPr lang="en-US"/>
          </a:p>
        </p:txBody>
      </p:sp>
    </p:spTree>
    <p:extLst>
      <p:ext uri="{BB962C8B-B14F-4D97-AF65-F5344CB8AC3E}">
        <p14:creationId xmlns:p14="http://schemas.microsoft.com/office/powerpoint/2010/main" val="54626876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ADC33-E965-832C-5248-BEB1F0198C12}"/>
            </a:ext>
          </a:extLst>
        </p:cNvPr>
        <p:cNvGrpSpPr/>
        <p:nvPr/>
      </p:nvGrpSpPr>
      <p:grpSpPr>
        <a:xfrm>
          <a:off x="0" y="0"/>
          <a:ext cx="0" cy="0"/>
          <a:chOff x="0" y="0"/>
          <a:chExt cx="0" cy="0"/>
        </a:xfrm>
      </p:grpSpPr>
      <p:sp>
        <p:nvSpPr>
          <p:cNvPr id="4" name="Rounded Rectangular Callout 3">
            <a:extLst>
              <a:ext uri="{FF2B5EF4-FFF2-40B4-BE49-F238E27FC236}">
                <a16:creationId xmlns:a16="http://schemas.microsoft.com/office/drawing/2014/main" id="{557B80C8-B293-51CE-455D-6A43AC14DB8B}"/>
              </a:ext>
            </a:extLst>
          </p:cNvPr>
          <p:cNvSpPr/>
          <p:nvPr/>
        </p:nvSpPr>
        <p:spPr>
          <a:xfrm>
            <a:off x="2893561" y="1011357"/>
            <a:ext cx="3332496" cy="847778"/>
          </a:xfrm>
          <a:prstGeom prst="wedgeRoundRectCallout">
            <a:avLst>
              <a:gd name="adj1" fmla="val -68347"/>
              <a:gd name="adj2" fmla="val 33820"/>
              <a:gd name="adj3" fmla="val 16667"/>
            </a:avLst>
          </a:prstGeom>
          <a:ln w="444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14" name="Picture 13">
            <a:extLst>
              <a:ext uri="{FF2B5EF4-FFF2-40B4-BE49-F238E27FC236}">
                <a16:creationId xmlns:a16="http://schemas.microsoft.com/office/drawing/2014/main" id="{F907BF28-749B-8F64-B05B-DF546728D6A9}"/>
              </a:ext>
            </a:extLst>
          </p:cNvPr>
          <p:cNvPicPr>
            <a:picLocks noChangeAspect="1"/>
          </p:cNvPicPr>
          <p:nvPr/>
        </p:nvPicPr>
        <p:blipFill>
          <a:blip r:embed="rId4" cstate="print">
            <a:duotone>
              <a:schemeClr val="accent4">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8241388" y="1680704"/>
            <a:ext cx="406858" cy="561183"/>
          </a:xfrm>
          <a:prstGeom prst="rect">
            <a:avLst/>
          </a:prstGeom>
          <a:ln>
            <a:noFill/>
          </a:ln>
        </p:spPr>
      </p:pic>
      <p:pic>
        <p:nvPicPr>
          <p:cNvPr id="12" name="Picture 11">
            <a:extLst>
              <a:ext uri="{FF2B5EF4-FFF2-40B4-BE49-F238E27FC236}">
                <a16:creationId xmlns:a16="http://schemas.microsoft.com/office/drawing/2014/main" id="{C3CF5803-646A-06D9-324A-74EFD1386AB8}"/>
              </a:ext>
            </a:extLst>
          </p:cNvPr>
          <p:cNvPicPr>
            <a:picLocks noChangeAspect="1"/>
          </p:cNvPicPr>
          <p:nvPr/>
        </p:nvPicPr>
        <p:blipFill>
          <a:blip r:embed="rId4" cstate="print">
            <a:duotone>
              <a:schemeClr val="accent2">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8745737" y="1839851"/>
            <a:ext cx="406858" cy="561183"/>
          </a:xfrm>
          <a:prstGeom prst="rect">
            <a:avLst/>
          </a:prstGeom>
          <a:ln>
            <a:noFill/>
          </a:ln>
        </p:spPr>
      </p:pic>
      <p:pic>
        <p:nvPicPr>
          <p:cNvPr id="13" name="Picture 12">
            <a:extLst>
              <a:ext uri="{FF2B5EF4-FFF2-40B4-BE49-F238E27FC236}">
                <a16:creationId xmlns:a16="http://schemas.microsoft.com/office/drawing/2014/main" id="{0A6E325C-D923-3215-CA16-32B67B7EECDD}"/>
              </a:ext>
            </a:extLst>
          </p:cNvPr>
          <p:cNvPicPr>
            <a:picLocks noChangeAspect="1"/>
          </p:cNvPicPr>
          <p:nvPr/>
        </p:nvPicPr>
        <p:blipFill>
          <a:blip r:embed="rId4" cstate="print">
            <a:duotone>
              <a:schemeClr val="accent1">
                <a:shade val="45000"/>
                <a:satMod val="135000"/>
              </a:schemeClr>
              <a:prstClr val="white"/>
            </a:duotone>
            <a:alphaModFix amt="50000"/>
            <a:extLst>
              <a:ext uri="{28A0092B-C50C-407E-A947-70E740481C1C}">
                <a14:useLocalDpi xmlns:a14="http://schemas.microsoft.com/office/drawing/2010/main" val="0"/>
              </a:ext>
            </a:extLst>
          </a:blip>
          <a:stretch>
            <a:fillRect/>
          </a:stretch>
        </p:blipFill>
        <p:spPr>
          <a:xfrm>
            <a:off x="8088092" y="1847919"/>
            <a:ext cx="406858" cy="561183"/>
          </a:xfrm>
          <a:prstGeom prst="rect">
            <a:avLst/>
          </a:prstGeom>
          <a:ln>
            <a:noFill/>
          </a:ln>
        </p:spPr>
      </p:pic>
      <p:pic>
        <p:nvPicPr>
          <p:cNvPr id="10" name="Picture 9">
            <a:extLst>
              <a:ext uri="{FF2B5EF4-FFF2-40B4-BE49-F238E27FC236}">
                <a16:creationId xmlns:a16="http://schemas.microsoft.com/office/drawing/2014/main" id="{3A7651E4-E1A6-40EA-331F-B8F64E655DA8}"/>
              </a:ext>
            </a:extLst>
          </p:cNvPr>
          <p:cNvPicPr>
            <a:picLocks noChangeAspect="1"/>
          </p:cNvPicPr>
          <p:nvPr/>
        </p:nvPicPr>
        <p:blipFill>
          <a:blip r:embed="rId4" cstate="print">
            <a:alphaModFix amt="50000"/>
            <a:extLst>
              <a:ext uri="{28A0092B-C50C-407E-A947-70E740481C1C}">
                <a14:useLocalDpi xmlns:a14="http://schemas.microsoft.com/office/drawing/2010/main" val="0"/>
              </a:ext>
            </a:extLst>
          </a:blip>
          <a:stretch>
            <a:fillRect/>
          </a:stretch>
        </p:blipFill>
        <p:spPr>
          <a:xfrm>
            <a:off x="8394684" y="1900573"/>
            <a:ext cx="406858" cy="561183"/>
          </a:xfrm>
          <a:prstGeom prst="rect">
            <a:avLst/>
          </a:prstGeom>
          <a:ln>
            <a:noFill/>
          </a:ln>
        </p:spPr>
      </p:pic>
      <p:sp>
        <p:nvSpPr>
          <p:cNvPr id="11" name="Rounded Rectangular Callout 10">
            <a:extLst>
              <a:ext uri="{FF2B5EF4-FFF2-40B4-BE49-F238E27FC236}">
                <a16:creationId xmlns:a16="http://schemas.microsoft.com/office/drawing/2014/main" id="{24D57AF8-3DEE-2DE3-A544-754A096E348B}"/>
              </a:ext>
            </a:extLst>
          </p:cNvPr>
          <p:cNvSpPr/>
          <p:nvPr/>
        </p:nvSpPr>
        <p:spPr>
          <a:xfrm>
            <a:off x="9152594" y="472967"/>
            <a:ext cx="1569188" cy="847779"/>
          </a:xfrm>
          <a:prstGeom prst="wedgeRoundRectCallout">
            <a:avLst>
              <a:gd name="adj1" fmla="val -55570"/>
              <a:gd name="adj2" fmla="val 104842"/>
              <a:gd name="adj3" fmla="val 16667"/>
            </a:avLst>
          </a:prstGeom>
          <a:solidFill>
            <a:schemeClr val="lt1">
              <a:alpha val="51000"/>
            </a:schemeClr>
          </a:solidFill>
          <a:ln w="444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chemeClr val="dk1">
                    <a:alpha val="72000"/>
                  </a:schemeClr>
                </a:solidFill>
              </a:rPr>
              <a:t>Druids Pharmacy is not retail. </a:t>
            </a:r>
          </a:p>
        </p:txBody>
      </p:sp>
      <p:sp>
        <p:nvSpPr>
          <p:cNvPr id="16" name="Rounded Rectangular Callout 15">
            <a:extLst>
              <a:ext uri="{FF2B5EF4-FFF2-40B4-BE49-F238E27FC236}">
                <a16:creationId xmlns:a16="http://schemas.microsoft.com/office/drawing/2014/main" id="{DCCEF0F2-1795-E1C4-AD2B-025ED1589C69}"/>
              </a:ext>
            </a:extLst>
          </p:cNvPr>
          <p:cNvSpPr/>
          <p:nvPr/>
        </p:nvSpPr>
        <p:spPr>
          <a:xfrm>
            <a:off x="7456794" y="328009"/>
            <a:ext cx="1569188" cy="618776"/>
          </a:xfrm>
          <a:prstGeom prst="wedgeRoundRectCallout">
            <a:avLst>
              <a:gd name="adj1" fmla="val 15728"/>
              <a:gd name="adj2" fmla="val 158441"/>
              <a:gd name="adj3" fmla="val 16667"/>
            </a:avLst>
          </a:prstGeom>
          <a:solidFill>
            <a:schemeClr val="lt1">
              <a:alpha val="51000"/>
            </a:schemeClr>
          </a:solidFill>
          <a:ln w="444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chemeClr val="dk1">
                    <a:alpha val="72000"/>
                  </a:schemeClr>
                </a:solidFill>
              </a:rPr>
              <a:t>Marks is a LTC pharmacy, not retail.</a:t>
            </a:r>
          </a:p>
        </p:txBody>
      </p:sp>
      <p:sp>
        <p:nvSpPr>
          <p:cNvPr id="17" name="Rounded Rectangular Callout 16">
            <a:extLst>
              <a:ext uri="{FF2B5EF4-FFF2-40B4-BE49-F238E27FC236}">
                <a16:creationId xmlns:a16="http://schemas.microsoft.com/office/drawing/2014/main" id="{CE4A9B04-F42D-D0CC-684C-852384D2AB5F}"/>
              </a:ext>
            </a:extLst>
          </p:cNvPr>
          <p:cNvSpPr/>
          <p:nvPr/>
        </p:nvSpPr>
        <p:spPr>
          <a:xfrm>
            <a:off x="6429695" y="1114600"/>
            <a:ext cx="1450038" cy="1127288"/>
          </a:xfrm>
          <a:prstGeom prst="wedgeRoundRectCallout">
            <a:avLst>
              <a:gd name="adj1" fmla="val 65988"/>
              <a:gd name="adj2" fmla="val 22156"/>
              <a:gd name="adj3" fmla="val 16667"/>
            </a:avLst>
          </a:prstGeom>
          <a:solidFill>
            <a:schemeClr val="lt1">
              <a:alpha val="51000"/>
            </a:schemeClr>
          </a:solidFill>
          <a:ln w="444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chemeClr val="dk1">
                    <a:alpha val="72000"/>
                  </a:schemeClr>
                </a:solidFill>
              </a:rPr>
              <a:t>Best is a new pharmacy in Jonesboro. Verified!</a:t>
            </a:r>
          </a:p>
        </p:txBody>
      </p:sp>
      <p:sp>
        <p:nvSpPr>
          <p:cNvPr id="5" name="TextBox 4">
            <a:extLst>
              <a:ext uri="{FF2B5EF4-FFF2-40B4-BE49-F238E27FC236}">
                <a16:creationId xmlns:a16="http://schemas.microsoft.com/office/drawing/2014/main" id="{C2655010-97CC-DF20-C0D0-DD809AAED76F}"/>
              </a:ext>
            </a:extLst>
          </p:cNvPr>
          <p:cNvSpPr txBox="1"/>
          <p:nvPr/>
        </p:nvSpPr>
        <p:spPr>
          <a:xfrm>
            <a:off x="3025791" y="1114599"/>
            <a:ext cx="3265490" cy="715581"/>
          </a:xfrm>
          <a:prstGeom prst="rect">
            <a:avLst/>
          </a:prstGeom>
          <a:noFill/>
          <a:ln>
            <a:noFill/>
          </a:ln>
        </p:spPr>
        <p:txBody>
          <a:bodyPr wrap="square" rtlCol="0">
            <a:spAutoFit/>
          </a:bodyPr>
          <a:lstStyle/>
          <a:p>
            <a:r>
              <a:rPr lang="en-US" sz="1350" b="1" dirty="0">
                <a:solidFill>
                  <a:schemeClr val="accent1">
                    <a:alpha val="50000"/>
                  </a:schemeClr>
                </a:solidFill>
                <a:latin typeface="Arial Black" panose="020B0A04020102020204" pitchFamily="34" charset="0"/>
              </a:rPr>
              <a:t>Add</a:t>
            </a:r>
            <a:r>
              <a:rPr lang="en-US" sz="1350" b="1" dirty="0">
                <a:solidFill>
                  <a:schemeClr val="tx1">
                    <a:alpha val="50000"/>
                  </a:schemeClr>
                </a:solidFill>
                <a:latin typeface="Arial Black" panose="020B0A04020102020204" pitchFamily="34" charset="0"/>
              </a:rPr>
              <a:t> Best Pharmacy?</a:t>
            </a:r>
          </a:p>
          <a:p>
            <a:r>
              <a:rPr lang="en-US" sz="1350" b="1" dirty="0">
                <a:solidFill>
                  <a:srgbClr val="C00000">
                    <a:alpha val="50000"/>
                  </a:srgbClr>
                </a:solidFill>
                <a:latin typeface="Arial Black" panose="020B0A04020102020204" pitchFamily="34" charset="0"/>
              </a:rPr>
              <a:t>Remove</a:t>
            </a:r>
            <a:r>
              <a:rPr lang="en-US" sz="1350" b="1" dirty="0">
                <a:solidFill>
                  <a:schemeClr val="tx1">
                    <a:alpha val="50000"/>
                  </a:schemeClr>
                </a:solidFill>
                <a:latin typeface="Arial Black" panose="020B0A04020102020204" pitchFamily="34" charset="0"/>
              </a:rPr>
              <a:t> Druids Pharmacy?</a:t>
            </a:r>
          </a:p>
          <a:p>
            <a:r>
              <a:rPr lang="en-US" sz="1350" b="1" dirty="0">
                <a:solidFill>
                  <a:srgbClr val="C00000">
                    <a:alpha val="50000"/>
                  </a:srgbClr>
                </a:solidFill>
                <a:latin typeface="Arial Black" panose="020B0A04020102020204" pitchFamily="34" charset="0"/>
              </a:rPr>
              <a:t>Remove</a:t>
            </a:r>
            <a:r>
              <a:rPr lang="en-US" sz="1350" b="1" dirty="0">
                <a:solidFill>
                  <a:schemeClr val="tx1">
                    <a:alpha val="50000"/>
                  </a:schemeClr>
                </a:solidFill>
                <a:latin typeface="Arial Black" panose="020B0A04020102020204" pitchFamily="34" charset="0"/>
              </a:rPr>
              <a:t>  Marks Pharmacy?   </a:t>
            </a:r>
          </a:p>
        </p:txBody>
      </p:sp>
      <p:pic>
        <p:nvPicPr>
          <p:cNvPr id="1026" name="Picture 2" descr="Image result for judge icon">
            <a:hlinkClick r:id="rId5"/>
            <a:extLst>
              <a:ext uri="{FF2B5EF4-FFF2-40B4-BE49-F238E27FC236}">
                <a16:creationId xmlns:a16="http://schemas.microsoft.com/office/drawing/2014/main" id="{2C0EE4F4-896B-34CC-B9CC-3E3929A011BE}"/>
              </a:ext>
            </a:extLst>
          </p:cNvPr>
          <p:cNvPicPr>
            <a:picLocks noChangeAspect="1" noChangeArrowheads="1"/>
          </p:cNvPicPr>
          <p:nvPr/>
        </p:nvPicPr>
        <p:blipFill>
          <a:blip r:embed="rId6" cstate="print">
            <a:alphaModFix amt="50000"/>
            <a:extLst>
              <a:ext uri="{28A0092B-C50C-407E-A947-70E740481C1C}">
                <a14:useLocalDpi xmlns:a14="http://schemas.microsoft.com/office/drawing/2010/main" val="0"/>
              </a:ext>
            </a:extLst>
          </a:blip>
          <a:srcRect/>
          <a:stretch>
            <a:fillRect/>
          </a:stretch>
        </p:blipFill>
        <p:spPr bwMode="auto">
          <a:xfrm>
            <a:off x="1614915" y="1543336"/>
            <a:ext cx="818857" cy="83591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Arrow: Left 5">
            <a:extLst>
              <a:ext uri="{FF2B5EF4-FFF2-40B4-BE49-F238E27FC236}">
                <a16:creationId xmlns:a16="http://schemas.microsoft.com/office/drawing/2014/main" id="{27A4F629-F431-C484-4027-DF07343D05E3}"/>
              </a:ext>
            </a:extLst>
          </p:cNvPr>
          <p:cNvSpPr/>
          <p:nvPr/>
        </p:nvSpPr>
        <p:spPr>
          <a:xfrm>
            <a:off x="3683603" y="2350554"/>
            <a:ext cx="2813330" cy="476653"/>
          </a:xfrm>
          <a:prstGeom prst="leftArrow">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Suggestions </a:t>
            </a:r>
          </a:p>
        </p:txBody>
      </p:sp>
      <p:sp>
        <p:nvSpPr>
          <p:cNvPr id="7" name="TextBox 6">
            <a:extLst>
              <a:ext uri="{FF2B5EF4-FFF2-40B4-BE49-F238E27FC236}">
                <a16:creationId xmlns:a16="http://schemas.microsoft.com/office/drawing/2014/main" id="{560689AF-51C9-D475-DB85-1005397DBB63}"/>
              </a:ext>
            </a:extLst>
          </p:cNvPr>
          <p:cNvSpPr txBox="1"/>
          <p:nvPr/>
        </p:nvSpPr>
        <p:spPr>
          <a:xfrm>
            <a:off x="1243419" y="2353834"/>
            <a:ext cx="2089131" cy="369332"/>
          </a:xfrm>
          <a:prstGeom prst="rect">
            <a:avLst/>
          </a:prstGeom>
          <a:noFill/>
          <a:ln>
            <a:noFill/>
          </a:ln>
        </p:spPr>
        <p:txBody>
          <a:bodyPr wrap="square" rtlCol="0">
            <a:spAutoFit/>
          </a:bodyPr>
          <a:lstStyle/>
          <a:p>
            <a:r>
              <a:rPr lang="en-US" dirty="0"/>
              <a:t>Insurance  Dept.</a:t>
            </a:r>
          </a:p>
        </p:txBody>
      </p:sp>
      <p:sp>
        <p:nvSpPr>
          <p:cNvPr id="8" name="TextBox 7">
            <a:extLst>
              <a:ext uri="{FF2B5EF4-FFF2-40B4-BE49-F238E27FC236}">
                <a16:creationId xmlns:a16="http://schemas.microsoft.com/office/drawing/2014/main" id="{884F2FE6-78D2-D9CE-5721-0A1CCFE004EE}"/>
              </a:ext>
            </a:extLst>
          </p:cNvPr>
          <p:cNvSpPr txBox="1"/>
          <p:nvPr/>
        </p:nvSpPr>
        <p:spPr>
          <a:xfrm>
            <a:off x="8191046" y="2401967"/>
            <a:ext cx="1220992" cy="369332"/>
          </a:xfrm>
          <a:prstGeom prst="rect">
            <a:avLst/>
          </a:prstGeom>
          <a:noFill/>
          <a:ln>
            <a:noFill/>
          </a:ln>
        </p:spPr>
        <p:txBody>
          <a:bodyPr wrap="square" rtlCol="0">
            <a:spAutoFit/>
          </a:bodyPr>
          <a:lstStyle/>
          <a:p>
            <a:r>
              <a:rPr lang="en-US" dirty="0"/>
              <a:t>Issuers</a:t>
            </a:r>
          </a:p>
        </p:txBody>
      </p:sp>
      <p:pic>
        <p:nvPicPr>
          <p:cNvPr id="15" name="Picture 10" descr="C:\Users\tdasgupta\AppData\Local\Microsoft\Windows\Temporary Internet Files\Content.IE5\QECY1J48\724px-Office-excel.svg[1].png">
            <a:extLst>
              <a:ext uri="{FF2B5EF4-FFF2-40B4-BE49-F238E27FC236}">
                <a16:creationId xmlns:a16="http://schemas.microsoft.com/office/drawing/2014/main" id="{687796C2-2E14-F661-53D5-1068F45C3041}"/>
              </a:ext>
            </a:extLst>
          </p:cNvPr>
          <p:cNvPicPr>
            <a:picLocks noChangeAspect="1" noChangeArrowheads="1"/>
          </p:cNvPicPr>
          <p:nvPr/>
        </p:nvPicPr>
        <p:blipFill>
          <a:blip r:embed="rId7" cstate="print">
            <a:alphaModFix/>
            <a:extLst>
              <a:ext uri="{28A0092B-C50C-407E-A947-70E740481C1C}">
                <a14:useLocalDpi xmlns:a14="http://schemas.microsoft.com/office/drawing/2010/main" val="0"/>
              </a:ext>
            </a:extLst>
          </a:blip>
          <a:srcRect/>
          <a:stretch>
            <a:fillRect/>
          </a:stretch>
        </p:blipFill>
        <p:spPr bwMode="auto">
          <a:xfrm>
            <a:off x="4893282" y="2642860"/>
            <a:ext cx="543074" cy="7681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Rounded Rectangle 5">
            <a:extLst>
              <a:ext uri="{FF2B5EF4-FFF2-40B4-BE49-F238E27FC236}">
                <a16:creationId xmlns:a16="http://schemas.microsoft.com/office/drawing/2014/main" id="{99056177-0497-6153-1D01-71963C2EC9B0}"/>
              </a:ext>
            </a:extLst>
          </p:cNvPr>
          <p:cNvSpPr/>
          <p:nvPr/>
        </p:nvSpPr>
        <p:spPr>
          <a:xfrm>
            <a:off x="7762005" y="2807553"/>
            <a:ext cx="1981200" cy="476653"/>
          </a:xfrm>
          <a:prstGeom prst="roundRect">
            <a:avLst/>
          </a:prstGeom>
          <a:ln w="857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Arial Black" panose="020B0A04020102020204" pitchFamily="34" charset="0"/>
              </a:rPr>
              <a:t>Stage 1</a:t>
            </a:r>
          </a:p>
        </p:txBody>
      </p:sp>
      <p:sp>
        <p:nvSpPr>
          <p:cNvPr id="26" name="TextBox 25">
            <a:extLst>
              <a:ext uri="{FF2B5EF4-FFF2-40B4-BE49-F238E27FC236}">
                <a16:creationId xmlns:a16="http://schemas.microsoft.com/office/drawing/2014/main" id="{C1A6A128-2D3F-D2C1-FF30-59DEEA450CCB}"/>
              </a:ext>
            </a:extLst>
          </p:cNvPr>
          <p:cNvSpPr txBox="1"/>
          <p:nvPr/>
        </p:nvSpPr>
        <p:spPr>
          <a:xfrm>
            <a:off x="4559809" y="3162915"/>
            <a:ext cx="1450848" cy="369332"/>
          </a:xfrm>
          <a:prstGeom prst="rect">
            <a:avLst/>
          </a:prstGeom>
          <a:noFill/>
          <a:ln>
            <a:noFill/>
          </a:ln>
        </p:spPr>
        <p:txBody>
          <a:bodyPr wrap="square" rtlCol="0">
            <a:spAutoFit/>
          </a:bodyPr>
          <a:lstStyle/>
          <a:p>
            <a:r>
              <a:rPr lang="en-US" dirty="0"/>
              <a:t>Template</a:t>
            </a:r>
          </a:p>
        </p:txBody>
      </p:sp>
      <p:pic>
        <p:nvPicPr>
          <p:cNvPr id="2" name="Picture 1">
            <a:extLst>
              <a:ext uri="{FF2B5EF4-FFF2-40B4-BE49-F238E27FC236}">
                <a16:creationId xmlns:a16="http://schemas.microsoft.com/office/drawing/2014/main" id="{8408D626-9691-6B7F-7DCE-8073FE2FE58C}"/>
              </a:ext>
            </a:extLst>
          </p:cNvPr>
          <p:cNvPicPr>
            <a:picLocks noChangeAspect="1"/>
          </p:cNvPicPr>
          <p:nvPr/>
        </p:nvPicPr>
        <p:blipFill>
          <a:blip r:embed="rId4" cstate="print">
            <a:duotone>
              <a:schemeClr val="accent4">
                <a:shade val="45000"/>
                <a:satMod val="135000"/>
              </a:schemeClr>
              <a:prstClr val="white"/>
            </a:duotone>
            <a:alphaModFix amt="38000"/>
            <a:extLst>
              <a:ext uri="{28A0092B-C50C-407E-A947-70E740481C1C}">
                <a14:useLocalDpi xmlns:a14="http://schemas.microsoft.com/office/drawing/2010/main" val="0"/>
              </a:ext>
            </a:extLst>
          </a:blip>
          <a:stretch>
            <a:fillRect/>
          </a:stretch>
        </p:blipFill>
        <p:spPr>
          <a:xfrm>
            <a:off x="8241388" y="4989513"/>
            <a:ext cx="406858" cy="561183"/>
          </a:xfrm>
          <a:prstGeom prst="rect">
            <a:avLst/>
          </a:prstGeom>
        </p:spPr>
      </p:pic>
      <p:sp>
        <p:nvSpPr>
          <p:cNvPr id="3" name="Slide Number Placeholder 3">
            <a:extLst>
              <a:ext uri="{FF2B5EF4-FFF2-40B4-BE49-F238E27FC236}">
                <a16:creationId xmlns:a16="http://schemas.microsoft.com/office/drawing/2014/main" id="{126C6D8F-9A88-53EB-B7CD-22C124B72363}"/>
              </a:ext>
            </a:extLst>
          </p:cNvPr>
          <p:cNvSpPr>
            <a:spLocks noGrp="1"/>
          </p:cNvSpPr>
          <p:nvPr>
            <p:ph type="sldNum" sz="quarter" idx="12"/>
          </p:nvPr>
        </p:nvSpPr>
        <p:spPr>
          <a:xfrm>
            <a:off x="8610600" y="6356350"/>
            <a:ext cx="2743200" cy="365125"/>
          </a:xfrm>
        </p:spPr>
        <p:txBody>
          <a:bodyPr/>
          <a:lstStyle/>
          <a:p>
            <a:fld id="{3CD42BB3-EA1A-435E-898F-BC58CCE90CCF}" type="slidenum">
              <a:rPr lang="en-US" smtClean="0"/>
              <a:t>20</a:t>
            </a:fld>
            <a:endParaRPr lang="en-US" dirty="0"/>
          </a:p>
        </p:txBody>
      </p:sp>
      <p:pic>
        <p:nvPicPr>
          <p:cNvPr id="9" name="Picture 8">
            <a:extLst>
              <a:ext uri="{FF2B5EF4-FFF2-40B4-BE49-F238E27FC236}">
                <a16:creationId xmlns:a16="http://schemas.microsoft.com/office/drawing/2014/main" id="{ABDED8B8-1B0F-D0FE-DE93-E1EC71FF0D75}"/>
              </a:ext>
            </a:extLst>
          </p:cNvPr>
          <p:cNvPicPr>
            <a:picLocks noChangeAspect="1"/>
          </p:cNvPicPr>
          <p:nvPr/>
        </p:nvPicPr>
        <p:blipFill>
          <a:blip r:embed="rId4" cstate="print">
            <a:duotone>
              <a:schemeClr val="accent2">
                <a:shade val="45000"/>
                <a:satMod val="135000"/>
              </a:schemeClr>
              <a:prstClr val="white"/>
            </a:duotone>
            <a:alphaModFix amt="38000"/>
            <a:extLst>
              <a:ext uri="{28A0092B-C50C-407E-A947-70E740481C1C}">
                <a14:useLocalDpi xmlns:a14="http://schemas.microsoft.com/office/drawing/2010/main" val="0"/>
              </a:ext>
            </a:extLst>
          </a:blip>
          <a:stretch>
            <a:fillRect/>
          </a:stretch>
        </p:blipFill>
        <p:spPr>
          <a:xfrm>
            <a:off x="8745737" y="5148660"/>
            <a:ext cx="406858" cy="561183"/>
          </a:xfrm>
          <a:prstGeom prst="rect">
            <a:avLst/>
          </a:prstGeom>
        </p:spPr>
      </p:pic>
      <p:pic>
        <p:nvPicPr>
          <p:cNvPr id="19" name="Picture 18">
            <a:extLst>
              <a:ext uri="{FF2B5EF4-FFF2-40B4-BE49-F238E27FC236}">
                <a16:creationId xmlns:a16="http://schemas.microsoft.com/office/drawing/2014/main" id="{E4ADA139-2BC9-0440-B8D2-EB45604941D6}"/>
              </a:ext>
            </a:extLst>
          </p:cNvPr>
          <p:cNvPicPr>
            <a:picLocks noChangeAspect="1"/>
          </p:cNvPicPr>
          <p:nvPr/>
        </p:nvPicPr>
        <p:blipFill>
          <a:blip r:embed="rId4" cstate="print">
            <a:duotone>
              <a:schemeClr val="accent1">
                <a:shade val="45000"/>
                <a:satMod val="135000"/>
              </a:schemeClr>
              <a:prstClr val="white"/>
            </a:duotone>
            <a:alphaModFix amt="38000"/>
            <a:extLst>
              <a:ext uri="{28A0092B-C50C-407E-A947-70E740481C1C}">
                <a14:useLocalDpi xmlns:a14="http://schemas.microsoft.com/office/drawing/2010/main" val="0"/>
              </a:ext>
            </a:extLst>
          </a:blip>
          <a:stretch>
            <a:fillRect/>
          </a:stretch>
        </p:blipFill>
        <p:spPr>
          <a:xfrm>
            <a:off x="8088092" y="5156728"/>
            <a:ext cx="406858" cy="561183"/>
          </a:xfrm>
          <a:prstGeom prst="rect">
            <a:avLst/>
          </a:prstGeom>
        </p:spPr>
      </p:pic>
      <p:pic>
        <p:nvPicPr>
          <p:cNvPr id="20" name="Picture 19">
            <a:extLst>
              <a:ext uri="{FF2B5EF4-FFF2-40B4-BE49-F238E27FC236}">
                <a16:creationId xmlns:a16="http://schemas.microsoft.com/office/drawing/2014/main" id="{31AD9AF4-1C5C-A343-9958-02CCC897DB10}"/>
              </a:ext>
            </a:extLst>
          </p:cNvPr>
          <p:cNvPicPr>
            <a:picLocks noChangeAspect="1"/>
          </p:cNvPicPr>
          <p:nvPr/>
        </p:nvPicPr>
        <p:blipFill>
          <a:blip r:embed="rId4" cstate="print">
            <a:alphaModFix amt="38000"/>
            <a:extLst>
              <a:ext uri="{28A0092B-C50C-407E-A947-70E740481C1C}">
                <a14:useLocalDpi xmlns:a14="http://schemas.microsoft.com/office/drawing/2010/main" val="0"/>
              </a:ext>
            </a:extLst>
          </a:blip>
          <a:stretch>
            <a:fillRect/>
          </a:stretch>
        </p:blipFill>
        <p:spPr>
          <a:xfrm>
            <a:off x="8394684" y="5209382"/>
            <a:ext cx="406858" cy="561183"/>
          </a:xfrm>
          <a:prstGeom prst="rect">
            <a:avLst/>
          </a:prstGeom>
        </p:spPr>
      </p:pic>
      <p:sp>
        <p:nvSpPr>
          <p:cNvPr id="21" name="Rounded Rectangular Callout 20">
            <a:extLst>
              <a:ext uri="{FF2B5EF4-FFF2-40B4-BE49-F238E27FC236}">
                <a16:creationId xmlns:a16="http://schemas.microsoft.com/office/drawing/2014/main" id="{6039613F-8D60-9797-720C-084844A95B98}"/>
              </a:ext>
            </a:extLst>
          </p:cNvPr>
          <p:cNvSpPr/>
          <p:nvPr/>
        </p:nvSpPr>
        <p:spPr>
          <a:xfrm>
            <a:off x="6685846" y="4728785"/>
            <a:ext cx="1182746" cy="476654"/>
          </a:xfrm>
          <a:prstGeom prst="wedgeRoundRectCallout">
            <a:avLst>
              <a:gd name="adj1" fmla="val 75041"/>
              <a:gd name="adj2" fmla="val 24021"/>
              <a:gd name="adj3" fmla="val 16667"/>
            </a:avLst>
          </a:prstGeom>
          <a:solidFill>
            <a:schemeClr val="lt1">
              <a:alpha val="63000"/>
            </a:schemeClr>
          </a:solidFill>
          <a:ln w="44450">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chemeClr val="dk1">
                    <a:alpha val="54000"/>
                  </a:schemeClr>
                </a:solidFill>
              </a:rPr>
              <a:t>Agree</a:t>
            </a:r>
          </a:p>
        </p:txBody>
      </p:sp>
      <p:sp>
        <p:nvSpPr>
          <p:cNvPr id="22" name="Rounded Rectangular Callout 21">
            <a:extLst>
              <a:ext uri="{FF2B5EF4-FFF2-40B4-BE49-F238E27FC236}">
                <a16:creationId xmlns:a16="http://schemas.microsoft.com/office/drawing/2014/main" id="{AA957CB6-C290-4A63-E255-DB775FDCA48F}"/>
              </a:ext>
            </a:extLst>
          </p:cNvPr>
          <p:cNvSpPr/>
          <p:nvPr/>
        </p:nvSpPr>
        <p:spPr>
          <a:xfrm>
            <a:off x="8872542" y="3372802"/>
            <a:ext cx="1569188" cy="508913"/>
          </a:xfrm>
          <a:prstGeom prst="wedgeRoundRectCallout">
            <a:avLst>
              <a:gd name="adj1" fmla="val -54885"/>
              <a:gd name="adj2" fmla="val 275152"/>
              <a:gd name="adj3" fmla="val 16667"/>
            </a:avLst>
          </a:prstGeom>
          <a:solidFill>
            <a:schemeClr val="lt1">
              <a:alpha val="63000"/>
            </a:schemeClr>
          </a:solidFill>
          <a:ln w="44450">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chemeClr val="dk1">
                    <a:alpha val="54000"/>
                  </a:schemeClr>
                </a:solidFill>
              </a:rPr>
              <a:t>Agree</a:t>
            </a:r>
          </a:p>
        </p:txBody>
      </p:sp>
      <p:sp>
        <p:nvSpPr>
          <p:cNvPr id="23" name="Rounded Rectangular Callout 22">
            <a:extLst>
              <a:ext uri="{FF2B5EF4-FFF2-40B4-BE49-F238E27FC236}">
                <a16:creationId xmlns:a16="http://schemas.microsoft.com/office/drawing/2014/main" id="{D73F14D2-3D91-05A2-AFDB-C6B2CD1C7B12}"/>
              </a:ext>
            </a:extLst>
          </p:cNvPr>
          <p:cNvSpPr/>
          <p:nvPr/>
        </p:nvSpPr>
        <p:spPr>
          <a:xfrm>
            <a:off x="7197119" y="3545000"/>
            <a:ext cx="1569188" cy="508913"/>
          </a:xfrm>
          <a:prstGeom prst="wedgeRoundRectCallout">
            <a:avLst>
              <a:gd name="adj1" fmla="val 27073"/>
              <a:gd name="adj2" fmla="val 218607"/>
              <a:gd name="adj3" fmla="val 16667"/>
            </a:avLst>
          </a:prstGeom>
          <a:solidFill>
            <a:schemeClr val="lt1">
              <a:alpha val="63000"/>
            </a:schemeClr>
          </a:solidFill>
          <a:ln w="44450">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chemeClr val="dk1">
                    <a:alpha val="54000"/>
                  </a:schemeClr>
                </a:solidFill>
              </a:rPr>
              <a:t>Agree</a:t>
            </a:r>
          </a:p>
        </p:txBody>
      </p:sp>
      <p:sp>
        <p:nvSpPr>
          <p:cNvPr id="25" name="Rounded Rectangular Callout 23">
            <a:extLst>
              <a:ext uri="{FF2B5EF4-FFF2-40B4-BE49-F238E27FC236}">
                <a16:creationId xmlns:a16="http://schemas.microsoft.com/office/drawing/2014/main" id="{1F222D50-6439-3C30-A32C-070DCB9C0EF6}"/>
              </a:ext>
            </a:extLst>
          </p:cNvPr>
          <p:cNvSpPr/>
          <p:nvPr/>
        </p:nvSpPr>
        <p:spPr>
          <a:xfrm>
            <a:off x="9424735" y="4130605"/>
            <a:ext cx="1569188" cy="481808"/>
          </a:xfrm>
          <a:prstGeom prst="wedgeRoundRectCallout">
            <a:avLst>
              <a:gd name="adj1" fmla="val -55141"/>
              <a:gd name="adj2" fmla="val 164848"/>
              <a:gd name="adj3" fmla="val 16667"/>
            </a:avLst>
          </a:prstGeom>
          <a:solidFill>
            <a:schemeClr val="lt1">
              <a:alpha val="63000"/>
            </a:schemeClr>
          </a:solidFill>
          <a:ln w="44450">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rgbClr val="C00000">
                    <a:alpha val="54000"/>
                  </a:srgbClr>
                </a:solidFill>
              </a:rPr>
              <a:t>Disagree</a:t>
            </a:r>
          </a:p>
        </p:txBody>
      </p:sp>
      <p:pic>
        <p:nvPicPr>
          <p:cNvPr id="27" name="Picture 2" descr="Image result for judge icon">
            <a:hlinkClick r:id="rId5"/>
            <a:extLst>
              <a:ext uri="{FF2B5EF4-FFF2-40B4-BE49-F238E27FC236}">
                <a16:creationId xmlns:a16="http://schemas.microsoft.com/office/drawing/2014/main" id="{9B20722A-8DEA-A529-C0D3-FB5F60209B87}"/>
              </a:ext>
            </a:extLst>
          </p:cNvPr>
          <p:cNvPicPr>
            <a:picLocks noChangeAspect="1" noChangeArrowheads="1"/>
          </p:cNvPicPr>
          <p:nvPr/>
        </p:nvPicPr>
        <p:blipFill>
          <a:blip r:embed="rId6" cstate="print">
            <a:alphaModFix amt="38000"/>
            <a:extLst>
              <a:ext uri="{28A0092B-C50C-407E-A947-70E740481C1C}">
                <a14:useLocalDpi xmlns:a14="http://schemas.microsoft.com/office/drawing/2010/main" val="0"/>
              </a:ext>
            </a:extLst>
          </a:blip>
          <a:srcRect/>
          <a:stretch>
            <a:fillRect/>
          </a:stretch>
        </p:blipFill>
        <p:spPr bwMode="auto">
          <a:xfrm>
            <a:off x="1614915" y="4852145"/>
            <a:ext cx="818857" cy="835916"/>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0FC193CF-D9CF-5391-C2E6-2C170CFE755B}"/>
              </a:ext>
            </a:extLst>
          </p:cNvPr>
          <p:cNvSpPr txBox="1"/>
          <p:nvPr/>
        </p:nvSpPr>
        <p:spPr>
          <a:xfrm>
            <a:off x="1243419" y="5658017"/>
            <a:ext cx="2089131" cy="369332"/>
          </a:xfrm>
          <a:prstGeom prst="rect">
            <a:avLst/>
          </a:prstGeom>
          <a:noFill/>
        </p:spPr>
        <p:txBody>
          <a:bodyPr wrap="square" rtlCol="0">
            <a:spAutoFit/>
          </a:bodyPr>
          <a:lstStyle/>
          <a:p>
            <a:r>
              <a:rPr lang="en-US" dirty="0"/>
              <a:t>Insurance</a:t>
            </a:r>
            <a:r>
              <a:rPr lang="en-US" dirty="0">
                <a:solidFill>
                  <a:schemeClr val="tx1">
                    <a:alpha val="54000"/>
                  </a:schemeClr>
                </a:solidFill>
              </a:rPr>
              <a:t>  </a:t>
            </a:r>
            <a:r>
              <a:rPr lang="en-US" dirty="0"/>
              <a:t>Dept.</a:t>
            </a:r>
          </a:p>
        </p:txBody>
      </p:sp>
      <p:sp>
        <p:nvSpPr>
          <p:cNvPr id="29" name="TextBox 28">
            <a:extLst>
              <a:ext uri="{FF2B5EF4-FFF2-40B4-BE49-F238E27FC236}">
                <a16:creationId xmlns:a16="http://schemas.microsoft.com/office/drawing/2014/main" id="{11B89EA4-011B-2E4E-F0FD-CCC4C2275310}"/>
              </a:ext>
            </a:extLst>
          </p:cNvPr>
          <p:cNvSpPr txBox="1"/>
          <p:nvPr/>
        </p:nvSpPr>
        <p:spPr>
          <a:xfrm>
            <a:off x="8191046" y="5710776"/>
            <a:ext cx="1220992" cy="369332"/>
          </a:xfrm>
          <a:prstGeom prst="rect">
            <a:avLst/>
          </a:prstGeom>
          <a:noFill/>
        </p:spPr>
        <p:txBody>
          <a:bodyPr wrap="square" rtlCol="0">
            <a:spAutoFit/>
          </a:bodyPr>
          <a:lstStyle/>
          <a:p>
            <a:r>
              <a:rPr lang="en-US" dirty="0"/>
              <a:t>Issuers</a:t>
            </a:r>
          </a:p>
        </p:txBody>
      </p:sp>
      <p:sp>
        <p:nvSpPr>
          <p:cNvPr id="30" name="Arrow: Left 29">
            <a:extLst>
              <a:ext uri="{FF2B5EF4-FFF2-40B4-BE49-F238E27FC236}">
                <a16:creationId xmlns:a16="http://schemas.microsoft.com/office/drawing/2014/main" id="{012A2DE3-C2DC-A8E1-C517-78F03B60058D}"/>
              </a:ext>
            </a:extLst>
          </p:cNvPr>
          <p:cNvSpPr/>
          <p:nvPr/>
        </p:nvSpPr>
        <p:spPr>
          <a:xfrm>
            <a:off x="3753204" y="5550696"/>
            <a:ext cx="2813330" cy="476653"/>
          </a:xfrm>
          <a:prstGeom prst="leftArrow">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t>Votes</a:t>
            </a:r>
          </a:p>
        </p:txBody>
      </p:sp>
      <p:pic>
        <p:nvPicPr>
          <p:cNvPr id="31" name="Picture 10" descr="C:\Users\tdasgupta\AppData\Local\Microsoft\Windows\Temporary Internet Files\Content.IE5\QECY1J48\724px-Office-excel.svg[1].png">
            <a:extLst>
              <a:ext uri="{FF2B5EF4-FFF2-40B4-BE49-F238E27FC236}">
                <a16:creationId xmlns:a16="http://schemas.microsoft.com/office/drawing/2014/main" id="{D5997634-4999-EEE1-1F72-DA5B9AE28F3E}"/>
              </a:ext>
            </a:extLst>
          </p:cNvPr>
          <p:cNvPicPr>
            <a:picLocks noChangeAspect="1" noChangeArrowheads="1"/>
          </p:cNvPicPr>
          <p:nvPr/>
        </p:nvPicPr>
        <p:blipFill>
          <a:blip r:embed="rId7" cstate="print">
            <a:alphaModFix/>
            <a:extLst>
              <a:ext uri="{28A0092B-C50C-407E-A947-70E740481C1C}">
                <a14:useLocalDpi xmlns:a14="http://schemas.microsoft.com/office/drawing/2010/main" val="0"/>
              </a:ext>
            </a:extLst>
          </a:blip>
          <a:srcRect/>
          <a:stretch>
            <a:fillRect/>
          </a:stretch>
        </p:blipFill>
        <p:spPr bwMode="auto">
          <a:xfrm>
            <a:off x="4822567" y="5895442"/>
            <a:ext cx="543074" cy="76810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2" name="Rounded Rectangle 18">
            <a:extLst>
              <a:ext uri="{FF2B5EF4-FFF2-40B4-BE49-F238E27FC236}">
                <a16:creationId xmlns:a16="http://schemas.microsoft.com/office/drawing/2014/main" id="{BB506B4E-6817-4FEF-3040-C32B3178F490}"/>
              </a:ext>
            </a:extLst>
          </p:cNvPr>
          <p:cNvSpPr/>
          <p:nvPr/>
        </p:nvSpPr>
        <p:spPr>
          <a:xfrm>
            <a:off x="7775707" y="6075727"/>
            <a:ext cx="1981200" cy="476653"/>
          </a:xfrm>
          <a:prstGeom prst="roundRect">
            <a:avLst/>
          </a:prstGeom>
          <a:ln w="85725">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Arial Black" panose="020B0A04020102020204" pitchFamily="34" charset="0"/>
              </a:rPr>
              <a:t>Stage 2</a:t>
            </a:r>
          </a:p>
        </p:txBody>
      </p:sp>
      <p:sp>
        <p:nvSpPr>
          <p:cNvPr id="33" name="Rounded Rectangular Callout 3">
            <a:extLst>
              <a:ext uri="{FF2B5EF4-FFF2-40B4-BE49-F238E27FC236}">
                <a16:creationId xmlns:a16="http://schemas.microsoft.com/office/drawing/2014/main" id="{2FBBDAD2-38BC-CD84-ACA2-6DF4BE998992}"/>
              </a:ext>
            </a:extLst>
          </p:cNvPr>
          <p:cNvSpPr/>
          <p:nvPr/>
        </p:nvSpPr>
        <p:spPr>
          <a:xfrm>
            <a:off x="2893561" y="4320166"/>
            <a:ext cx="3332496" cy="847778"/>
          </a:xfrm>
          <a:prstGeom prst="wedgeRoundRectCallout">
            <a:avLst>
              <a:gd name="adj1" fmla="val -68347"/>
              <a:gd name="adj2" fmla="val 33820"/>
              <a:gd name="adj3" fmla="val 16667"/>
            </a:avLst>
          </a:prstGeom>
          <a:ln w="44450">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
        <p:nvSpPr>
          <p:cNvPr id="34" name="TextBox 33">
            <a:extLst>
              <a:ext uri="{FF2B5EF4-FFF2-40B4-BE49-F238E27FC236}">
                <a16:creationId xmlns:a16="http://schemas.microsoft.com/office/drawing/2014/main" id="{3168498A-77DF-5439-A00A-C21671E43697}"/>
              </a:ext>
            </a:extLst>
          </p:cNvPr>
          <p:cNvSpPr txBox="1"/>
          <p:nvPr/>
        </p:nvSpPr>
        <p:spPr>
          <a:xfrm>
            <a:off x="3025791" y="4423408"/>
            <a:ext cx="3265490" cy="715581"/>
          </a:xfrm>
          <a:prstGeom prst="rect">
            <a:avLst/>
          </a:prstGeom>
          <a:noFill/>
        </p:spPr>
        <p:txBody>
          <a:bodyPr wrap="square" rtlCol="0">
            <a:spAutoFit/>
          </a:bodyPr>
          <a:lstStyle/>
          <a:p>
            <a:r>
              <a:rPr lang="en-US" sz="1350" b="1" dirty="0">
                <a:solidFill>
                  <a:schemeClr val="accent1">
                    <a:alpha val="43000"/>
                  </a:schemeClr>
                </a:solidFill>
                <a:latin typeface="Arial Black" panose="020B0A04020102020204" pitchFamily="34" charset="0"/>
              </a:rPr>
              <a:t>Add</a:t>
            </a:r>
            <a:r>
              <a:rPr lang="en-US" sz="1350" b="1" dirty="0">
                <a:solidFill>
                  <a:schemeClr val="tx1">
                    <a:alpha val="43000"/>
                  </a:schemeClr>
                </a:solidFill>
                <a:latin typeface="Arial Black" panose="020B0A04020102020204" pitchFamily="34" charset="0"/>
              </a:rPr>
              <a:t> Best Pharmacy?</a:t>
            </a:r>
          </a:p>
          <a:p>
            <a:r>
              <a:rPr lang="en-US" sz="1350" b="1" dirty="0">
                <a:solidFill>
                  <a:srgbClr val="C00000">
                    <a:alpha val="50000"/>
                  </a:srgbClr>
                </a:solidFill>
                <a:latin typeface="Arial Black" panose="020B0A04020102020204" pitchFamily="34" charset="0"/>
              </a:rPr>
              <a:t>Remove </a:t>
            </a:r>
            <a:r>
              <a:rPr lang="en-US" sz="1350" b="1" dirty="0">
                <a:solidFill>
                  <a:schemeClr val="tx1">
                    <a:alpha val="43000"/>
                  </a:schemeClr>
                </a:solidFill>
                <a:latin typeface="Arial Black" panose="020B0A04020102020204" pitchFamily="34" charset="0"/>
              </a:rPr>
              <a:t>Druids Pharmacy?</a:t>
            </a:r>
          </a:p>
          <a:p>
            <a:r>
              <a:rPr lang="en-US" sz="1350" b="1" dirty="0">
                <a:solidFill>
                  <a:srgbClr val="C00000">
                    <a:alpha val="43000"/>
                  </a:srgbClr>
                </a:solidFill>
                <a:latin typeface="Arial Black" panose="020B0A04020102020204" pitchFamily="34" charset="0"/>
              </a:rPr>
              <a:t>Remove</a:t>
            </a:r>
            <a:r>
              <a:rPr lang="en-US" sz="1350" b="1" dirty="0">
                <a:solidFill>
                  <a:schemeClr val="tx1">
                    <a:alpha val="43000"/>
                  </a:schemeClr>
                </a:solidFill>
                <a:latin typeface="Arial Black" panose="020B0A04020102020204" pitchFamily="34" charset="0"/>
              </a:rPr>
              <a:t>  Marks Pharmacy?   </a:t>
            </a:r>
          </a:p>
        </p:txBody>
      </p:sp>
      <p:sp>
        <p:nvSpPr>
          <p:cNvPr id="35" name="TextBox 34">
            <a:extLst>
              <a:ext uri="{FF2B5EF4-FFF2-40B4-BE49-F238E27FC236}">
                <a16:creationId xmlns:a16="http://schemas.microsoft.com/office/drawing/2014/main" id="{5FA9CE8F-E3B4-ED9A-E33F-A194EF5D65BF}"/>
              </a:ext>
            </a:extLst>
          </p:cNvPr>
          <p:cNvSpPr txBox="1"/>
          <p:nvPr/>
        </p:nvSpPr>
        <p:spPr>
          <a:xfrm>
            <a:off x="4645152" y="6483716"/>
            <a:ext cx="1450848" cy="369332"/>
          </a:xfrm>
          <a:prstGeom prst="rect">
            <a:avLst/>
          </a:prstGeom>
          <a:noFill/>
        </p:spPr>
        <p:txBody>
          <a:bodyPr wrap="square" rtlCol="0">
            <a:spAutoFit/>
          </a:bodyPr>
          <a:lstStyle/>
          <a:p>
            <a:r>
              <a:rPr lang="en-US" dirty="0"/>
              <a:t>Template</a:t>
            </a:r>
          </a:p>
        </p:txBody>
      </p:sp>
      <p:sp>
        <p:nvSpPr>
          <p:cNvPr id="24" name="TextBox 23">
            <a:extLst>
              <a:ext uri="{FF2B5EF4-FFF2-40B4-BE49-F238E27FC236}">
                <a16:creationId xmlns:a16="http://schemas.microsoft.com/office/drawing/2014/main" id="{F3345BC8-1B9C-337A-1C1B-7BDAD8D0DECD}"/>
              </a:ext>
            </a:extLst>
          </p:cNvPr>
          <p:cNvSpPr txBox="1"/>
          <p:nvPr/>
        </p:nvSpPr>
        <p:spPr>
          <a:xfrm>
            <a:off x="137159" y="3620788"/>
            <a:ext cx="6741717" cy="646331"/>
          </a:xfrm>
          <a:prstGeom prst="rect">
            <a:avLst/>
          </a:prstGeom>
          <a:noFill/>
          <a:ln w="34925">
            <a:solidFill>
              <a:srgbClr val="C00000"/>
            </a:solidFill>
          </a:ln>
        </p:spPr>
        <p:txBody>
          <a:bodyPr wrap="square" rtlCol="0">
            <a:spAutoFit/>
          </a:bodyPr>
          <a:lstStyle/>
          <a:p>
            <a:r>
              <a:rPr lang="en-US" dirty="0"/>
              <a:t>These templates are published by AID for the appropriate stages at    https://rhld.insurance.arkansas.gov/Default/NetworkAdequacy</a:t>
            </a:r>
          </a:p>
        </p:txBody>
      </p:sp>
      <p:cxnSp>
        <p:nvCxnSpPr>
          <p:cNvPr id="37" name="Straight Arrow Connector 36">
            <a:extLst>
              <a:ext uri="{FF2B5EF4-FFF2-40B4-BE49-F238E27FC236}">
                <a16:creationId xmlns:a16="http://schemas.microsoft.com/office/drawing/2014/main" id="{4B0FB8FC-EA33-EE1B-611A-D349AE693652}"/>
              </a:ext>
            </a:extLst>
          </p:cNvPr>
          <p:cNvCxnSpPr>
            <a:cxnSpLocks/>
            <a:endCxn id="24" idx="0"/>
          </p:cNvCxnSpPr>
          <p:nvPr/>
        </p:nvCxnSpPr>
        <p:spPr>
          <a:xfrm flipH="1">
            <a:off x="3508018" y="2932855"/>
            <a:ext cx="1137134" cy="687933"/>
          </a:xfrm>
          <a:prstGeom prst="straightConnector1">
            <a:avLst/>
          </a:prstGeom>
          <a:ln w="4445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79B6ACFD-CB9B-54BD-D683-7D5B8896BAFC}"/>
              </a:ext>
            </a:extLst>
          </p:cNvPr>
          <p:cNvCxnSpPr>
            <a:cxnSpLocks/>
            <a:endCxn id="24" idx="2"/>
          </p:cNvCxnSpPr>
          <p:nvPr/>
        </p:nvCxnSpPr>
        <p:spPr>
          <a:xfrm flipH="1" flipV="1">
            <a:off x="3508018" y="4267119"/>
            <a:ext cx="1243369" cy="2046934"/>
          </a:xfrm>
          <a:prstGeom prst="straightConnector1">
            <a:avLst/>
          </a:prstGeom>
          <a:ln w="444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7003539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500"/>
                            </p:stCondLst>
                            <p:childTnLst>
                              <p:par>
                                <p:cTn id="15" presetID="42" presetClass="path" presetSubtype="0" repeatCount="2000" accel="50000" decel="50000" fill="remove" grpId="0" nodeType="afterEffect">
                                  <p:stCondLst>
                                    <p:cond delay="0"/>
                                  </p:stCondLst>
                                  <p:childTnLst>
                                    <p:animMotion origin="layout" path="M 0.172 -0.00394 L 0.01471 -0.00579 " pathEditMode="relative" rAng="0" ptsTypes="AA">
                                      <p:cBhvr>
                                        <p:cTn id="16" dur="2000" fill="hold"/>
                                        <p:tgtEl>
                                          <p:spTgt spid="6"/>
                                        </p:tgtEl>
                                        <p:attrNameLst>
                                          <p:attrName>ppt_x</p:attrName>
                                          <p:attrName>ppt_y</p:attrName>
                                        </p:attrNameLst>
                                      </p:cBhvr>
                                      <p:rCtr x="-7865" y="-93"/>
                                    </p:animMotion>
                                  </p:childTnLst>
                                </p:cTn>
                              </p:par>
                            </p:childTnLst>
                          </p:cTn>
                        </p:par>
                        <p:par>
                          <p:cTn id="17" fill="hold">
                            <p:stCondLst>
                              <p:cond delay="4500"/>
                            </p:stCondLst>
                            <p:childTnLst>
                              <p:par>
                                <p:cTn id="18" presetID="10" presetClass="entr" presetSubtype="0" fill="hold" nodeType="afterEffect">
                                  <p:stCondLst>
                                    <p:cond delay="5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par>
                                <p:cTn id="70" presetID="35" presetClass="path" presetSubtype="0" repeatCount="2000" accel="50000" decel="50000" fill="hold" grpId="1" nodeType="withEffect">
                                  <p:stCondLst>
                                    <p:cond delay="0"/>
                                  </p:stCondLst>
                                  <p:childTnLst>
                                    <p:animMotion origin="layout" path="M 0.15924 0.00185 L 2.91667E-6 -2.96296E-6 " pathEditMode="relative" rAng="0" ptsTypes="AA">
                                      <p:cBhvr>
                                        <p:cTn id="71" dur="2000" fill="hold"/>
                                        <p:tgtEl>
                                          <p:spTgt spid="30"/>
                                        </p:tgtEl>
                                        <p:attrNameLst>
                                          <p:attrName>ppt_x</p:attrName>
                                          <p:attrName>ppt_y</p:attrName>
                                        </p:attrNameLst>
                                      </p:cBhvr>
                                      <p:rCtr x="-7969" y="-93"/>
                                    </p:animMotion>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500"/>
                                        <p:tgtEl>
                                          <p:spTgt spid="3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par>
                                <p:cTn id="80" presetID="10" presetClass="entr" presetSubtype="0" fill="hold" nodeType="withEffect">
                                  <p:stCondLst>
                                    <p:cond delay="0"/>
                                  </p:stCondLst>
                                  <p:childTnLst>
                                    <p:set>
                                      <p:cBhvr>
                                        <p:cTn id="81" dur="1" fill="hold">
                                          <p:stCondLst>
                                            <p:cond delay="0"/>
                                          </p:stCondLst>
                                        </p:cTn>
                                        <p:tgtEl>
                                          <p:spTgt spid="39"/>
                                        </p:tgtEl>
                                        <p:attrNameLst>
                                          <p:attrName>style.visibility</p:attrName>
                                        </p:attrNameLst>
                                      </p:cBhvr>
                                      <p:to>
                                        <p:strVal val="visible"/>
                                      </p:to>
                                    </p:set>
                                    <p:animEffect transition="in" filter="fade">
                                      <p:cBhvr>
                                        <p:cTn id="8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6" grpId="1" animBg="1"/>
      <p:bldP spid="26" grpId="0" animBg="1"/>
      <p:bldP spid="21" grpId="0" animBg="1"/>
      <p:bldP spid="22" grpId="0" animBg="1"/>
      <p:bldP spid="23" grpId="0" animBg="1"/>
      <p:bldP spid="25" grpId="0" animBg="1"/>
      <p:bldP spid="28" grpId="0"/>
      <p:bldP spid="29" grpId="0"/>
      <p:bldP spid="30" grpId="0" animBg="1"/>
      <p:bldP spid="30" grpId="1" animBg="1"/>
      <p:bldP spid="32" grpId="0" animBg="1"/>
      <p:bldP spid="33" grpId="0" animBg="1"/>
      <p:bldP spid="34" grpId="0"/>
      <p:bldP spid="35" grpId="0"/>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091E75-D0C4-9553-D804-3009CC134F81}"/>
              </a:ext>
            </a:extLst>
          </p:cNvPr>
          <p:cNvSpPr>
            <a:spLocks noGrp="1"/>
          </p:cNvSpPr>
          <p:nvPr>
            <p:ph type="sldNum" sz="quarter" idx="12"/>
          </p:nvPr>
        </p:nvSpPr>
        <p:spPr/>
        <p:txBody>
          <a:bodyPr/>
          <a:lstStyle/>
          <a:p>
            <a:fld id="{3CD42BB3-EA1A-435E-898F-BC58CCE90CCF}" type="slidenum">
              <a:rPr lang="en-US" smtClean="0"/>
              <a:t>21</a:t>
            </a:fld>
            <a:endParaRPr lang="en-US"/>
          </a:p>
        </p:txBody>
      </p:sp>
      <p:sp>
        <p:nvSpPr>
          <p:cNvPr id="5" name="TextBox 4">
            <a:extLst>
              <a:ext uri="{FF2B5EF4-FFF2-40B4-BE49-F238E27FC236}">
                <a16:creationId xmlns:a16="http://schemas.microsoft.com/office/drawing/2014/main" id="{F44D9700-C531-F6C6-A8B4-1821B5C4359D}"/>
              </a:ext>
            </a:extLst>
          </p:cNvPr>
          <p:cNvSpPr txBox="1"/>
          <p:nvPr/>
        </p:nvSpPr>
        <p:spPr>
          <a:xfrm>
            <a:off x="623316" y="374904"/>
            <a:ext cx="10945368" cy="4062651"/>
          </a:xfrm>
          <a:prstGeom prst="rect">
            <a:avLst/>
          </a:prstGeom>
          <a:noFill/>
        </p:spPr>
        <p:txBody>
          <a:bodyPr wrap="square" rtlCol="0">
            <a:spAutoFit/>
          </a:bodyPr>
          <a:lstStyle/>
          <a:p>
            <a:r>
              <a:rPr lang="en-US" sz="2400" b="1" dirty="0"/>
              <a:t>Stage 1: “Suggestions Template” </a:t>
            </a:r>
          </a:p>
          <a:p>
            <a:pPr marL="285750" indent="-285750">
              <a:buFont typeface="Arial" panose="020B0604020202020204" pitchFamily="34" charset="0"/>
              <a:buChar char="•"/>
            </a:pPr>
            <a:r>
              <a:rPr lang="en-US" dirty="0"/>
              <a:t>The “Suggestions Template” is labelled in the webpage as: </a:t>
            </a:r>
          </a:p>
          <a:p>
            <a:pPr lvl="1"/>
            <a:r>
              <a:rPr lang="en-US" i="1" dirty="0"/>
              <a:t>&lt;YYYY&gt; Round &lt;N&gt; Initial Provider Type-NPI Pool Template </a:t>
            </a:r>
          </a:p>
          <a:p>
            <a:pPr lvl="1"/>
            <a:r>
              <a:rPr lang="en-US" dirty="0"/>
              <a:t>where &lt;YYYY&gt; is the applicable year and &lt;N&gt; refers to the PTNP round.  </a:t>
            </a:r>
          </a:p>
          <a:p>
            <a:r>
              <a:rPr lang="en-US" dirty="0"/>
              <a:t>	For example: </a:t>
            </a:r>
            <a:r>
              <a:rPr lang="en-US" i="1" dirty="0"/>
              <a:t>2026 Round 1 Initial Provider Type-NPI Pool Template</a:t>
            </a:r>
          </a:p>
          <a:p>
            <a:pPr marL="285750" indent="-285750">
              <a:buFont typeface="Arial" panose="020B0604020202020204" pitchFamily="34" charset="0"/>
              <a:buChar char="•"/>
            </a:pPr>
            <a:r>
              <a:rPr lang="en-US" dirty="0"/>
              <a:t>Since this template is used to effect changes to the current PTNP, it has two sections.</a:t>
            </a:r>
          </a:p>
          <a:p>
            <a:pPr marL="742950" lvl="1" indent="-285750">
              <a:buFont typeface="Arial" panose="020B0604020202020204" pitchFamily="34" charset="0"/>
              <a:buChar char="•"/>
            </a:pPr>
            <a:r>
              <a:rPr lang="en-US" dirty="0"/>
              <a:t>An empty section to ADD classification-NPI rows that do not exist in the current PTNP.</a:t>
            </a:r>
          </a:p>
          <a:p>
            <a:pPr marL="742950" lvl="1" indent="-285750">
              <a:buFont typeface="Arial" panose="020B0604020202020204" pitchFamily="34" charset="0"/>
              <a:buChar char="•"/>
            </a:pPr>
            <a:r>
              <a:rPr lang="en-US" dirty="0"/>
              <a:t>A section populated by the current PTNP where you can choose the classification-NPI rows you want to REMOVE from the PTNP. </a:t>
            </a:r>
          </a:p>
          <a:p>
            <a:pPr marL="285750" indent="-285750">
              <a:buFont typeface="Arial" panose="020B0604020202020204" pitchFamily="34" charset="0"/>
              <a:buChar char="•"/>
            </a:pPr>
            <a:r>
              <a:rPr lang="en-US" dirty="0"/>
              <a:t>Columns color coded in orange are mandatory data for any ADDITION or REMOVAL in this template.</a:t>
            </a:r>
          </a:p>
          <a:p>
            <a:pPr marL="285750" indent="-285750">
              <a:buFont typeface="Arial" panose="020B0604020202020204" pitchFamily="34" charset="0"/>
              <a:buChar char="•"/>
            </a:pPr>
            <a:r>
              <a:rPr lang="en-US" dirty="0"/>
              <a:t>Let’s look at a sample    </a:t>
            </a:r>
          </a:p>
          <a:p>
            <a:pPr marL="285750" indent="-285750">
              <a:buFont typeface="Arial" panose="020B0604020202020204" pitchFamily="34" charset="0"/>
              <a:buChar char="•"/>
            </a:pPr>
            <a:endParaRPr lang="en-US" dirty="0"/>
          </a:p>
          <a:p>
            <a:endParaRPr lang="en-US" dirty="0"/>
          </a:p>
          <a:p>
            <a:r>
              <a:rPr lang="en-US" dirty="0"/>
              <a:t>  </a:t>
            </a:r>
          </a:p>
        </p:txBody>
      </p:sp>
    </p:spTree>
    <p:extLst>
      <p:ext uri="{BB962C8B-B14F-4D97-AF65-F5344CB8AC3E}">
        <p14:creationId xmlns:p14="http://schemas.microsoft.com/office/powerpoint/2010/main" val="24521122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fade">
                                      <p:cBhvr>
                                        <p:cTn id="13" dur="500"/>
                                        <p:tgtEl>
                                          <p:spTgt spid="5">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fade">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Effect transition="in" filter="fade">
                                      <p:cBhvr>
                                        <p:cTn id="31" dur="500"/>
                                        <p:tgtEl>
                                          <p:spTgt spid="5">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8" end="8"/>
                                            </p:txEl>
                                          </p:spTgt>
                                        </p:tgtEl>
                                        <p:attrNameLst>
                                          <p:attrName>style.visibility</p:attrName>
                                        </p:attrNameLst>
                                      </p:cBhvr>
                                      <p:to>
                                        <p:strVal val="visible"/>
                                      </p:to>
                                    </p:set>
                                    <p:animEffect transition="in" filter="fade">
                                      <p:cBhvr>
                                        <p:cTn id="36" dur="500"/>
                                        <p:tgtEl>
                                          <p:spTgt spid="5">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9" end="9"/>
                                            </p:txEl>
                                          </p:spTgt>
                                        </p:tgtEl>
                                        <p:attrNameLst>
                                          <p:attrName>style.visibility</p:attrName>
                                        </p:attrNameLst>
                                      </p:cBhvr>
                                      <p:to>
                                        <p:strVal val="visible"/>
                                      </p:to>
                                    </p:set>
                                    <p:animEffect transition="in" filter="fade">
                                      <p:cBhvr>
                                        <p:cTn id="41"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CE88B3A-7ACA-21BC-CC8E-19AE086F4AF9}"/>
              </a:ext>
            </a:extLst>
          </p:cNvPr>
          <p:cNvSpPr>
            <a:spLocks noGrp="1"/>
          </p:cNvSpPr>
          <p:nvPr>
            <p:ph type="sldNum" sz="quarter" idx="12"/>
          </p:nvPr>
        </p:nvSpPr>
        <p:spPr/>
        <p:txBody>
          <a:bodyPr/>
          <a:lstStyle/>
          <a:p>
            <a:fld id="{3CD42BB3-EA1A-435E-898F-BC58CCE90CCF}" type="slidenum">
              <a:rPr lang="en-US" smtClean="0"/>
              <a:t>22</a:t>
            </a:fld>
            <a:endParaRPr lang="en-US"/>
          </a:p>
        </p:txBody>
      </p:sp>
      <p:pic>
        <p:nvPicPr>
          <p:cNvPr id="4" name="Picture 3" descr="Table&#10;&#10;AI-generated content may be incorrect.">
            <a:extLst>
              <a:ext uri="{FF2B5EF4-FFF2-40B4-BE49-F238E27FC236}">
                <a16:creationId xmlns:a16="http://schemas.microsoft.com/office/drawing/2014/main" id="{F7B52D32-17CB-8230-92E1-6569601363C7}"/>
              </a:ext>
            </a:extLst>
          </p:cNvPr>
          <p:cNvPicPr>
            <a:picLocks noChangeAspect="1"/>
          </p:cNvPicPr>
          <p:nvPr/>
        </p:nvPicPr>
        <p:blipFill>
          <a:blip r:embed="rId2"/>
          <a:stretch>
            <a:fillRect/>
          </a:stretch>
        </p:blipFill>
        <p:spPr>
          <a:xfrm>
            <a:off x="0" y="101429"/>
            <a:ext cx="12192000" cy="6655141"/>
          </a:xfrm>
          <a:prstGeom prst="rect">
            <a:avLst/>
          </a:prstGeom>
        </p:spPr>
      </p:pic>
      <p:sp>
        <p:nvSpPr>
          <p:cNvPr id="5" name="TextBox 4">
            <a:extLst>
              <a:ext uri="{FF2B5EF4-FFF2-40B4-BE49-F238E27FC236}">
                <a16:creationId xmlns:a16="http://schemas.microsoft.com/office/drawing/2014/main" id="{D6966D73-B549-6D0B-7CF8-88490FCCCD52}"/>
              </a:ext>
            </a:extLst>
          </p:cNvPr>
          <p:cNvSpPr txBox="1"/>
          <p:nvPr/>
        </p:nvSpPr>
        <p:spPr>
          <a:xfrm>
            <a:off x="273378" y="2530693"/>
            <a:ext cx="9530498" cy="830997"/>
          </a:xfrm>
          <a:prstGeom prst="rect">
            <a:avLst/>
          </a:prstGeom>
          <a:noFill/>
        </p:spPr>
        <p:txBody>
          <a:bodyPr wrap="square" rtlCol="0">
            <a:spAutoFit/>
          </a:bodyPr>
          <a:lstStyle/>
          <a:p>
            <a:r>
              <a:rPr lang="en-US" sz="2400" dirty="0">
                <a:solidFill>
                  <a:srgbClr val="C00000"/>
                </a:solidFill>
              </a:rPr>
              <a:t>How the “change suggestions” template initially looks like when downloaded </a:t>
            </a:r>
          </a:p>
        </p:txBody>
      </p:sp>
      <p:sp>
        <p:nvSpPr>
          <p:cNvPr id="6" name="Arrow: Up 5">
            <a:extLst>
              <a:ext uri="{FF2B5EF4-FFF2-40B4-BE49-F238E27FC236}">
                <a16:creationId xmlns:a16="http://schemas.microsoft.com/office/drawing/2014/main" id="{A0BF09C1-4A0C-1119-5BCE-200430F3AB06}"/>
              </a:ext>
            </a:extLst>
          </p:cNvPr>
          <p:cNvSpPr/>
          <p:nvPr/>
        </p:nvSpPr>
        <p:spPr>
          <a:xfrm>
            <a:off x="10607781" y="3187838"/>
            <a:ext cx="492369" cy="482321"/>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B430A036-8ED5-3E20-5F37-7E83D738523C}"/>
              </a:ext>
            </a:extLst>
          </p:cNvPr>
          <p:cNvSpPr/>
          <p:nvPr/>
        </p:nvSpPr>
        <p:spPr>
          <a:xfrm rot="10800000">
            <a:off x="8870576" y="3705257"/>
            <a:ext cx="492369" cy="482321"/>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86F1FA5-800B-80E0-2322-44478D4AF205}"/>
              </a:ext>
            </a:extLst>
          </p:cNvPr>
          <p:cNvSpPr txBox="1"/>
          <p:nvPr/>
        </p:nvSpPr>
        <p:spPr>
          <a:xfrm>
            <a:off x="9736015" y="2691078"/>
            <a:ext cx="7835069" cy="461665"/>
          </a:xfrm>
          <a:prstGeom prst="rect">
            <a:avLst/>
          </a:prstGeom>
          <a:noFill/>
        </p:spPr>
        <p:txBody>
          <a:bodyPr wrap="square" rtlCol="0">
            <a:spAutoFit/>
          </a:bodyPr>
          <a:lstStyle/>
          <a:p>
            <a:r>
              <a:rPr lang="en-US" sz="2400" dirty="0">
                <a:solidFill>
                  <a:srgbClr val="C00000"/>
                </a:solidFill>
              </a:rPr>
              <a:t>Additions section</a:t>
            </a:r>
          </a:p>
        </p:txBody>
      </p:sp>
      <p:sp>
        <p:nvSpPr>
          <p:cNvPr id="9" name="TextBox 8">
            <a:extLst>
              <a:ext uri="{FF2B5EF4-FFF2-40B4-BE49-F238E27FC236}">
                <a16:creationId xmlns:a16="http://schemas.microsoft.com/office/drawing/2014/main" id="{E6BF7D98-FDAA-DBF5-4DA1-944BFB6776CE}"/>
              </a:ext>
            </a:extLst>
          </p:cNvPr>
          <p:cNvSpPr txBox="1"/>
          <p:nvPr/>
        </p:nvSpPr>
        <p:spPr>
          <a:xfrm>
            <a:off x="6702458" y="4079596"/>
            <a:ext cx="4828607" cy="461665"/>
          </a:xfrm>
          <a:prstGeom prst="rect">
            <a:avLst/>
          </a:prstGeom>
          <a:noFill/>
        </p:spPr>
        <p:txBody>
          <a:bodyPr wrap="square" rtlCol="0">
            <a:spAutoFit/>
          </a:bodyPr>
          <a:lstStyle/>
          <a:p>
            <a:r>
              <a:rPr lang="en-US" sz="2400" dirty="0">
                <a:solidFill>
                  <a:srgbClr val="C00000"/>
                </a:solidFill>
              </a:rPr>
              <a:t>Removals/Informational section</a:t>
            </a:r>
          </a:p>
        </p:txBody>
      </p:sp>
      <p:sp>
        <p:nvSpPr>
          <p:cNvPr id="10" name="TextBox 9">
            <a:extLst>
              <a:ext uri="{FF2B5EF4-FFF2-40B4-BE49-F238E27FC236}">
                <a16:creationId xmlns:a16="http://schemas.microsoft.com/office/drawing/2014/main" id="{F4D98B81-AF09-061A-C007-13C7338BFAE6}"/>
              </a:ext>
            </a:extLst>
          </p:cNvPr>
          <p:cNvSpPr txBox="1"/>
          <p:nvPr/>
        </p:nvSpPr>
        <p:spPr>
          <a:xfrm>
            <a:off x="6820395" y="4366179"/>
            <a:ext cx="4100362" cy="461665"/>
          </a:xfrm>
          <a:prstGeom prst="rect">
            <a:avLst/>
          </a:prstGeom>
          <a:noFill/>
        </p:spPr>
        <p:txBody>
          <a:bodyPr wrap="square" rtlCol="0">
            <a:spAutoFit/>
          </a:bodyPr>
          <a:lstStyle/>
          <a:p>
            <a:r>
              <a:rPr lang="en-US" sz="2400" dirty="0">
                <a:solidFill>
                  <a:srgbClr val="C00000"/>
                </a:solidFill>
              </a:rPr>
              <a:t>(Basically, the current PTNP)</a:t>
            </a:r>
          </a:p>
        </p:txBody>
      </p:sp>
      <p:cxnSp>
        <p:nvCxnSpPr>
          <p:cNvPr id="12" name="Straight Arrow Connector 11">
            <a:extLst>
              <a:ext uri="{FF2B5EF4-FFF2-40B4-BE49-F238E27FC236}">
                <a16:creationId xmlns:a16="http://schemas.microsoft.com/office/drawing/2014/main" id="{72B75CFF-32AB-6CF9-3FD7-DA9B46E3D014}"/>
              </a:ext>
            </a:extLst>
          </p:cNvPr>
          <p:cNvCxnSpPr>
            <a:cxnSpLocks/>
          </p:cNvCxnSpPr>
          <p:nvPr/>
        </p:nvCxnSpPr>
        <p:spPr>
          <a:xfrm flipH="1">
            <a:off x="1461155" y="1443455"/>
            <a:ext cx="1781666" cy="979234"/>
          </a:xfrm>
          <a:prstGeom prst="straightConnector1">
            <a:avLst/>
          </a:prstGeom>
          <a:ln w="412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A538BCAF-14A0-469F-4017-D34A8DCEFC48}"/>
              </a:ext>
            </a:extLst>
          </p:cNvPr>
          <p:cNvCxnSpPr>
            <a:cxnSpLocks/>
          </p:cNvCxnSpPr>
          <p:nvPr/>
        </p:nvCxnSpPr>
        <p:spPr>
          <a:xfrm>
            <a:off x="3242821" y="1443455"/>
            <a:ext cx="2121031" cy="884966"/>
          </a:xfrm>
          <a:prstGeom prst="straightConnector1">
            <a:avLst/>
          </a:prstGeom>
          <a:ln w="412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C2F0813E-32D9-E56E-D61D-B5C874F70F52}"/>
              </a:ext>
            </a:extLst>
          </p:cNvPr>
          <p:cNvCxnSpPr>
            <a:cxnSpLocks/>
          </p:cNvCxnSpPr>
          <p:nvPr/>
        </p:nvCxnSpPr>
        <p:spPr>
          <a:xfrm>
            <a:off x="3307871" y="1443455"/>
            <a:ext cx="5440203" cy="955262"/>
          </a:xfrm>
          <a:prstGeom prst="straightConnector1">
            <a:avLst/>
          </a:prstGeom>
          <a:ln w="412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DF765C31-BA4E-DDD2-AF7F-7CD07481D840}"/>
              </a:ext>
            </a:extLst>
          </p:cNvPr>
          <p:cNvCxnSpPr>
            <a:cxnSpLocks/>
          </p:cNvCxnSpPr>
          <p:nvPr/>
        </p:nvCxnSpPr>
        <p:spPr>
          <a:xfrm>
            <a:off x="3263246" y="1445027"/>
            <a:ext cx="6472769" cy="942692"/>
          </a:xfrm>
          <a:prstGeom prst="straightConnector1">
            <a:avLst/>
          </a:prstGeom>
          <a:ln w="412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328946D9-3B38-167E-8394-396136AAF898}"/>
              </a:ext>
            </a:extLst>
          </p:cNvPr>
          <p:cNvCxnSpPr>
            <a:cxnSpLocks/>
          </p:cNvCxnSpPr>
          <p:nvPr/>
        </p:nvCxnSpPr>
        <p:spPr>
          <a:xfrm>
            <a:off x="3242821" y="1434029"/>
            <a:ext cx="7857329" cy="944264"/>
          </a:xfrm>
          <a:prstGeom prst="straightConnector1">
            <a:avLst/>
          </a:prstGeom>
          <a:ln w="412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DE6649F-034C-6938-9394-BB31EBDF5299}"/>
              </a:ext>
            </a:extLst>
          </p:cNvPr>
          <p:cNvSpPr txBox="1"/>
          <p:nvPr/>
        </p:nvSpPr>
        <p:spPr>
          <a:xfrm>
            <a:off x="1819373" y="1121244"/>
            <a:ext cx="3959258" cy="369332"/>
          </a:xfrm>
          <a:prstGeom prst="rect">
            <a:avLst/>
          </a:prstGeom>
          <a:noFill/>
        </p:spPr>
        <p:txBody>
          <a:bodyPr wrap="square" rtlCol="0">
            <a:spAutoFit/>
          </a:bodyPr>
          <a:lstStyle/>
          <a:p>
            <a:r>
              <a:rPr lang="en-US" dirty="0">
                <a:solidFill>
                  <a:srgbClr val="C00000"/>
                </a:solidFill>
              </a:rPr>
              <a:t>Mandatory columns for additions </a:t>
            </a:r>
          </a:p>
        </p:txBody>
      </p:sp>
    </p:spTree>
    <p:extLst>
      <p:ext uri="{BB962C8B-B14F-4D97-AF65-F5344CB8AC3E}">
        <p14:creationId xmlns:p14="http://schemas.microsoft.com/office/powerpoint/2010/main" val="2663983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7" grpId="0" animBg="1"/>
      <p:bldP spid="8" grpId="0"/>
      <p:bldP spid="9" grpId="0"/>
      <p:bldP spid="10"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CE7618-E2D0-576F-C5F5-62A0AD61BED4}"/>
              </a:ext>
            </a:extLst>
          </p:cNvPr>
          <p:cNvSpPr>
            <a:spLocks noGrp="1"/>
          </p:cNvSpPr>
          <p:nvPr>
            <p:ph type="sldNum" sz="quarter" idx="12"/>
          </p:nvPr>
        </p:nvSpPr>
        <p:spPr/>
        <p:txBody>
          <a:bodyPr/>
          <a:lstStyle/>
          <a:p>
            <a:fld id="{3CD42BB3-EA1A-435E-898F-BC58CCE90CCF}" type="slidenum">
              <a:rPr lang="en-US" smtClean="0"/>
              <a:t>23</a:t>
            </a:fld>
            <a:endParaRPr lang="en-US"/>
          </a:p>
        </p:txBody>
      </p:sp>
      <p:pic>
        <p:nvPicPr>
          <p:cNvPr id="4" name="Picture 3">
            <a:extLst>
              <a:ext uri="{FF2B5EF4-FFF2-40B4-BE49-F238E27FC236}">
                <a16:creationId xmlns:a16="http://schemas.microsoft.com/office/drawing/2014/main" id="{96593A1D-7BDB-786C-C0BA-3FDB5741FFE5}"/>
              </a:ext>
            </a:extLst>
          </p:cNvPr>
          <p:cNvPicPr>
            <a:picLocks noChangeAspect="1"/>
          </p:cNvPicPr>
          <p:nvPr/>
        </p:nvPicPr>
        <p:blipFill>
          <a:blip r:embed="rId2"/>
          <a:stretch>
            <a:fillRect/>
          </a:stretch>
        </p:blipFill>
        <p:spPr>
          <a:xfrm>
            <a:off x="0" y="313166"/>
            <a:ext cx="12192000" cy="6231668"/>
          </a:xfrm>
          <a:prstGeom prst="rect">
            <a:avLst/>
          </a:prstGeom>
        </p:spPr>
      </p:pic>
      <p:sp>
        <p:nvSpPr>
          <p:cNvPr id="5" name="TextBox 4">
            <a:extLst>
              <a:ext uri="{FF2B5EF4-FFF2-40B4-BE49-F238E27FC236}">
                <a16:creationId xmlns:a16="http://schemas.microsoft.com/office/drawing/2014/main" id="{57460AA7-CB2D-0206-E203-4B603A95A9E4}"/>
              </a:ext>
            </a:extLst>
          </p:cNvPr>
          <p:cNvSpPr txBox="1"/>
          <p:nvPr/>
        </p:nvSpPr>
        <p:spPr>
          <a:xfrm>
            <a:off x="231112" y="3324905"/>
            <a:ext cx="11424775" cy="461665"/>
          </a:xfrm>
          <a:prstGeom prst="rect">
            <a:avLst/>
          </a:prstGeom>
          <a:noFill/>
        </p:spPr>
        <p:txBody>
          <a:bodyPr wrap="square" rtlCol="0">
            <a:spAutoFit/>
          </a:bodyPr>
          <a:lstStyle/>
          <a:p>
            <a:r>
              <a:rPr lang="en-US" sz="2400" dirty="0">
                <a:solidFill>
                  <a:srgbClr val="C00000"/>
                </a:solidFill>
              </a:rPr>
              <a:t>How the ADDITIONS section may look once a PBM/Issuer is done with the ADDITIONS </a:t>
            </a:r>
          </a:p>
        </p:txBody>
      </p:sp>
      <p:sp>
        <p:nvSpPr>
          <p:cNvPr id="6" name="Arrow: Up 5">
            <a:extLst>
              <a:ext uri="{FF2B5EF4-FFF2-40B4-BE49-F238E27FC236}">
                <a16:creationId xmlns:a16="http://schemas.microsoft.com/office/drawing/2014/main" id="{2EC577CA-E130-7E9F-AECA-D9BDFDEEA53B}"/>
              </a:ext>
            </a:extLst>
          </p:cNvPr>
          <p:cNvSpPr/>
          <p:nvPr/>
        </p:nvSpPr>
        <p:spPr>
          <a:xfrm>
            <a:off x="6189785" y="2813538"/>
            <a:ext cx="492369" cy="482321"/>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31715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309E17-AF8B-A871-A9C6-B5F6CE6C14B1}"/>
              </a:ext>
            </a:extLst>
          </p:cNvPr>
          <p:cNvSpPr>
            <a:spLocks noGrp="1"/>
          </p:cNvSpPr>
          <p:nvPr>
            <p:ph type="sldNum" sz="quarter" idx="12"/>
          </p:nvPr>
        </p:nvSpPr>
        <p:spPr/>
        <p:txBody>
          <a:bodyPr/>
          <a:lstStyle/>
          <a:p>
            <a:fld id="{3CD42BB3-EA1A-435E-898F-BC58CCE90CCF}" type="slidenum">
              <a:rPr lang="en-US" smtClean="0"/>
              <a:t>24</a:t>
            </a:fld>
            <a:endParaRPr lang="en-US"/>
          </a:p>
        </p:txBody>
      </p:sp>
      <p:pic>
        <p:nvPicPr>
          <p:cNvPr id="4" name="Picture 3" descr="Graphical user interface, table&#10;&#10;AI-generated content may be incorrect.">
            <a:extLst>
              <a:ext uri="{FF2B5EF4-FFF2-40B4-BE49-F238E27FC236}">
                <a16:creationId xmlns:a16="http://schemas.microsoft.com/office/drawing/2014/main" id="{575F8984-45FA-C7DB-9DC8-57B5CE84AFF1}"/>
              </a:ext>
            </a:extLst>
          </p:cNvPr>
          <p:cNvPicPr>
            <a:picLocks noChangeAspect="1"/>
          </p:cNvPicPr>
          <p:nvPr/>
        </p:nvPicPr>
        <p:blipFill>
          <a:blip r:embed="rId2"/>
          <a:stretch>
            <a:fillRect/>
          </a:stretch>
        </p:blipFill>
        <p:spPr>
          <a:xfrm>
            <a:off x="0" y="147237"/>
            <a:ext cx="12192000" cy="6563526"/>
          </a:xfrm>
          <a:prstGeom prst="rect">
            <a:avLst/>
          </a:prstGeom>
        </p:spPr>
      </p:pic>
      <p:sp>
        <p:nvSpPr>
          <p:cNvPr id="7" name="Arrow: Up 6">
            <a:extLst>
              <a:ext uri="{FF2B5EF4-FFF2-40B4-BE49-F238E27FC236}">
                <a16:creationId xmlns:a16="http://schemas.microsoft.com/office/drawing/2014/main" id="{84C4352F-D7BE-7966-EF96-BDB85301C64E}"/>
              </a:ext>
            </a:extLst>
          </p:cNvPr>
          <p:cNvSpPr/>
          <p:nvPr/>
        </p:nvSpPr>
        <p:spPr>
          <a:xfrm rot="10800000">
            <a:off x="2979336" y="2147230"/>
            <a:ext cx="492369" cy="482321"/>
          </a:xfrm>
          <a:prstGeom prst="up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887E5A1-18AA-6679-69DF-8B2FF58959F7}"/>
              </a:ext>
            </a:extLst>
          </p:cNvPr>
          <p:cNvSpPr txBox="1"/>
          <p:nvPr/>
        </p:nvSpPr>
        <p:spPr>
          <a:xfrm>
            <a:off x="2592474" y="1780481"/>
            <a:ext cx="1758462" cy="369332"/>
          </a:xfrm>
          <a:prstGeom prst="rect">
            <a:avLst/>
          </a:prstGeom>
          <a:noFill/>
        </p:spPr>
        <p:txBody>
          <a:bodyPr wrap="square" rtlCol="0">
            <a:spAutoFit/>
          </a:bodyPr>
          <a:lstStyle/>
          <a:p>
            <a:r>
              <a:rPr lang="en-US" dirty="0">
                <a:solidFill>
                  <a:srgbClr val="C00000"/>
                </a:solidFill>
              </a:rPr>
              <a:t>Pharmacies</a:t>
            </a:r>
          </a:p>
        </p:txBody>
      </p:sp>
      <p:sp>
        <p:nvSpPr>
          <p:cNvPr id="9" name="TextBox 8">
            <a:extLst>
              <a:ext uri="{FF2B5EF4-FFF2-40B4-BE49-F238E27FC236}">
                <a16:creationId xmlns:a16="http://schemas.microsoft.com/office/drawing/2014/main" id="{595C34EB-6E81-3332-7890-AC2B0C70E5AC}"/>
              </a:ext>
            </a:extLst>
          </p:cNvPr>
          <p:cNvSpPr txBox="1"/>
          <p:nvPr/>
        </p:nvSpPr>
        <p:spPr>
          <a:xfrm>
            <a:off x="254717" y="3359421"/>
            <a:ext cx="9530498" cy="830997"/>
          </a:xfrm>
          <a:prstGeom prst="rect">
            <a:avLst/>
          </a:prstGeom>
          <a:noFill/>
        </p:spPr>
        <p:txBody>
          <a:bodyPr wrap="square" rtlCol="0">
            <a:spAutoFit/>
          </a:bodyPr>
          <a:lstStyle/>
          <a:p>
            <a:r>
              <a:rPr lang="en-US" sz="2400" dirty="0">
                <a:solidFill>
                  <a:srgbClr val="C00000"/>
                </a:solidFill>
              </a:rPr>
              <a:t>How the removal section of the “change suggestions” template initially looks like when downloaded </a:t>
            </a:r>
          </a:p>
        </p:txBody>
      </p:sp>
    </p:spTree>
    <p:extLst>
      <p:ext uri="{BB962C8B-B14F-4D97-AF65-F5344CB8AC3E}">
        <p14:creationId xmlns:p14="http://schemas.microsoft.com/office/powerpoint/2010/main" val="131664031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36C0E1-01FF-B223-BB6A-161B60A8984F}"/>
              </a:ext>
            </a:extLst>
          </p:cNvPr>
          <p:cNvSpPr>
            <a:spLocks noGrp="1"/>
          </p:cNvSpPr>
          <p:nvPr>
            <p:ph type="sldNum" sz="quarter" idx="12"/>
          </p:nvPr>
        </p:nvSpPr>
        <p:spPr/>
        <p:txBody>
          <a:bodyPr/>
          <a:lstStyle/>
          <a:p>
            <a:fld id="{3CD42BB3-EA1A-435E-898F-BC58CCE90CCF}" type="slidenum">
              <a:rPr lang="en-US" smtClean="0"/>
              <a:t>25</a:t>
            </a:fld>
            <a:endParaRPr lang="en-US"/>
          </a:p>
        </p:txBody>
      </p:sp>
      <p:pic>
        <p:nvPicPr>
          <p:cNvPr id="4" name="Picture 3" descr="Table&#10;&#10;AI-generated content may be incorrect.">
            <a:extLst>
              <a:ext uri="{FF2B5EF4-FFF2-40B4-BE49-F238E27FC236}">
                <a16:creationId xmlns:a16="http://schemas.microsoft.com/office/drawing/2014/main" id="{BA4C41BC-0FEA-C137-B34D-2036E8E4D1E3}"/>
              </a:ext>
            </a:extLst>
          </p:cNvPr>
          <p:cNvPicPr>
            <a:picLocks noChangeAspect="1"/>
          </p:cNvPicPr>
          <p:nvPr/>
        </p:nvPicPr>
        <p:blipFill>
          <a:blip r:embed="rId2"/>
          <a:stretch>
            <a:fillRect/>
          </a:stretch>
        </p:blipFill>
        <p:spPr>
          <a:xfrm>
            <a:off x="0" y="324176"/>
            <a:ext cx="12192000" cy="6209647"/>
          </a:xfrm>
          <a:prstGeom prst="rect">
            <a:avLst/>
          </a:prstGeom>
        </p:spPr>
      </p:pic>
      <p:sp>
        <p:nvSpPr>
          <p:cNvPr id="5" name="TextBox 4">
            <a:extLst>
              <a:ext uri="{FF2B5EF4-FFF2-40B4-BE49-F238E27FC236}">
                <a16:creationId xmlns:a16="http://schemas.microsoft.com/office/drawing/2014/main" id="{B4CF5577-E7B0-7EAC-8DAB-A7652C6A54F8}"/>
              </a:ext>
            </a:extLst>
          </p:cNvPr>
          <p:cNvSpPr txBox="1"/>
          <p:nvPr/>
        </p:nvSpPr>
        <p:spPr>
          <a:xfrm>
            <a:off x="291403" y="913301"/>
            <a:ext cx="11424775" cy="461665"/>
          </a:xfrm>
          <a:prstGeom prst="rect">
            <a:avLst/>
          </a:prstGeom>
          <a:noFill/>
        </p:spPr>
        <p:txBody>
          <a:bodyPr wrap="square" rtlCol="0">
            <a:spAutoFit/>
          </a:bodyPr>
          <a:lstStyle/>
          <a:p>
            <a:r>
              <a:rPr lang="en-US" sz="2400" dirty="0">
                <a:solidFill>
                  <a:srgbClr val="C00000"/>
                </a:solidFill>
              </a:rPr>
              <a:t>How the REMOVALS section may look like once a PBM/Issuer is done with REMOVALS </a:t>
            </a:r>
          </a:p>
        </p:txBody>
      </p:sp>
      <p:cxnSp>
        <p:nvCxnSpPr>
          <p:cNvPr id="6" name="Straight Arrow Connector 5">
            <a:extLst>
              <a:ext uri="{FF2B5EF4-FFF2-40B4-BE49-F238E27FC236}">
                <a16:creationId xmlns:a16="http://schemas.microsoft.com/office/drawing/2014/main" id="{B2DCB17E-5816-F1E5-B3FA-DF551616D64A}"/>
              </a:ext>
            </a:extLst>
          </p:cNvPr>
          <p:cNvCxnSpPr>
            <a:cxnSpLocks/>
          </p:cNvCxnSpPr>
          <p:nvPr/>
        </p:nvCxnSpPr>
        <p:spPr>
          <a:xfrm flipV="1">
            <a:off x="7506911" y="2316215"/>
            <a:ext cx="1307905" cy="1966536"/>
          </a:xfrm>
          <a:prstGeom prst="straightConnector1">
            <a:avLst/>
          </a:prstGeom>
          <a:ln w="412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1718445C-46F1-83F4-36BA-BED641453DDE}"/>
              </a:ext>
            </a:extLst>
          </p:cNvPr>
          <p:cNvCxnSpPr>
            <a:cxnSpLocks/>
          </p:cNvCxnSpPr>
          <p:nvPr/>
        </p:nvCxnSpPr>
        <p:spPr>
          <a:xfrm flipV="1">
            <a:off x="7506911" y="2322283"/>
            <a:ext cx="2167441" cy="1954400"/>
          </a:xfrm>
          <a:prstGeom prst="straightConnector1">
            <a:avLst/>
          </a:prstGeom>
          <a:ln w="412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06F76AB9-D610-E345-DE2B-685CE9144DD9}"/>
              </a:ext>
            </a:extLst>
          </p:cNvPr>
          <p:cNvCxnSpPr>
            <a:cxnSpLocks/>
          </p:cNvCxnSpPr>
          <p:nvPr/>
        </p:nvCxnSpPr>
        <p:spPr>
          <a:xfrm flipV="1">
            <a:off x="7506911" y="2310147"/>
            <a:ext cx="3365305" cy="1972604"/>
          </a:xfrm>
          <a:prstGeom prst="straightConnector1">
            <a:avLst/>
          </a:prstGeom>
          <a:ln w="412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0EF5E28-EE4A-866B-05CF-BA06D901CB1C}"/>
              </a:ext>
            </a:extLst>
          </p:cNvPr>
          <p:cNvSpPr txBox="1"/>
          <p:nvPr/>
        </p:nvSpPr>
        <p:spPr>
          <a:xfrm>
            <a:off x="5822205" y="4191911"/>
            <a:ext cx="3959258" cy="369332"/>
          </a:xfrm>
          <a:prstGeom prst="rect">
            <a:avLst/>
          </a:prstGeom>
          <a:noFill/>
        </p:spPr>
        <p:txBody>
          <a:bodyPr wrap="square" rtlCol="0">
            <a:spAutoFit/>
          </a:bodyPr>
          <a:lstStyle/>
          <a:p>
            <a:r>
              <a:rPr lang="en-US" dirty="0">
                <a:solidFill>
                  <a:srgbClr val="C00000"/>
                </a:solidFill>
              </a:rPr>
              <a:t>Mandatory columns for removals </a:t>
            </a:r>
          </a:p>
        </p:txBody>
      </p:sp>
    </p:spTree>
    <p:extLst>
      <p:ext uri="{BB962C8B-B14F-4D97-AF65-F5344CB8AC3E}">
        <p14:creationId xmlns:p14="http://schemas.microsoft.com/office/powerpoint/2010/main" val="422749756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76DB9-6C55-7D82-AA6B-955B6723A84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B19A91-5E90-8CEB-9043-C0CC57DE182A}"/>
              </a:ext>
            </a:extLst>
          </p:cNvPr>
          <p:cNvSpPr>
            <a:spLocks noGrp="1"/>
          </p:cNvSpPr>
          <p:nvPr>
            <p:ph type="sldNum" sz="quarter" idx="12"/>
          </p:nvPr>
        </p:nvSpPr>
        <p:spPr/>
        <p:txBody>
          <a:bodyPr/>
          <a:lstStyle/>
          <a:p>
            <a:fld id="{3CD42BB3-EA1A-435E-898F-BC58CCE90CCF}" type="slidenum">
              <a:rPr lang="en-US" smtClean="0"/>
              <a:t>26</a:t>
            </a:fld>
            <a:endParaRPr lang="en-US"/>
          </a:p>
        </p:txBody>
      </p:sp>
      <p:sp>
        <p:nvSpPr>
          <p:cNvPr id="5" name="TextBox 4">
            <a:extLst>
              <a:ext uri="{FF2B5EF4-FFF2-40B4-BE49-F238E27FC236}">
                <a16:creationId xmlns:a16="http://schemas.microsoft.com/office/drawing/2014/main" id="{723A6CD5-91D5-7DAA-9F17-03AE43E83135}"/>
              </a:ext>
            </a:extLst>
          </p:cNvPr>
          <p:cNvSpPr txBox="1"/>
          <p:nvPr/>
        </p:nvSpPr>
        <p:spPr>
          <a:xfrm>
            <a:off x="694944" y="475488"/>
            <a:ext cx="10945368" cy="3231654"/>
          </a:xfrm>
          <a:prstGeom prst="rect">
            <a:avLst/>
          </a:prstGeom>
          <a:noFill/>
        </p:spPr>
        <p:txBody>
          <a:bodyPr wrap="square" rtlCol="0">
            <a:spAutoFit/>
          </a:bodyPr>
          <a:lstStyle/>
          <a:p>
            <a:r>
              <a:rPr lang="en-US" sz="2400" b="1" dirty="0"/>
              <a:t>Stage 2: “Votes Template” </a:t>
            </a:r>
          </a:p>
          <a:p>
            <a:pPr marL="285750" indent="-285750">
              <a:buFont typeface="Arial" panose="020B0604020202020204" pitchFamily="34" charset="0"/>
              <a:buChar char="•"/>
            </a:pPr>
            <a:r>
              <a:rPr lang="en-US" dirty="0"/>
              <a:t>The “Votes Template” is labelled </a:t>
            </a:r>
            <a:r>
              <a:rPr lang="en-US" i="1" dirty="0"/>
              <a:t>&lt;YYYY&gt; Round &lt;N&gt; Industry Provider Type Addition-Deletion suggestions Template </a:t>
            </a:r>
            <a:r>
              <a:rPr lang="en-US" dirty="0"/>
              <a:t>where &lt;YYYY&gt; is the applicable year and &lt;N&gt; refers to the PTNP round.  </a:t>
            </a:r>
          </a:p>
          <a:p>
            <a:r>
              <a:rPr lang="en-US" dirty="0"/>
              <a:t>	For example: </a:t>
            </a:r>
            <a:r>
              <a:rPr lang="en-US" i="1" dirty="0"/>
              <a:t>2026 Round 1 Industry Provider Type Addition-Deletion suggestions Template</a:t>
            </a:r>
          </a:p>
          <a:p>
            <a:pPr marL="285750" indent="-285750">
              <a:buFont typeface="Arial" panose="020B0604020202020204" pitchFamily="34" charset="0"/>
              <a:buChar char="•"/>
            </a:pPr>
            <a:r>
              <a:rPr lang="en-US" dirty="0"/>
              <a:t>Columns color coded in orange are essential for any DISAGREEMENT.  </a:t>
            </a:r>
          </a:p>
          <a:p>
            <a:pPr marL="285750" indent="-285750">
              <a:buFont typeface="Arial" panose="020B0604020202020204" pitchFamily="34" charset="0"/>
              <a:buChar char="•"/>
            </a:pPr>
            <a:r>
              <a:rPr lang="en-US" dirty="0"/>
              <a:t>Unlike the “Suggestions Template”, the “Votes Template” has only one section – it is simply a consolidation of change suggestions from the prior stage.</a:t>
            </a:r>
          </a:p>
          <a:p>
            <a:pPr marL="285750" indent="-285750">
              <a:buFont typeface="Arial" panose="020B0604020202020204" pitchFamily="34" charset="0"/>
              <a:buChar char="•"/>
            </a:pPr>
            <a:r>
              <a:rPr lang="en-US" dirty="0"/>
              <a:t>Let’s look at a sample    </a:t>
            </a:r>
          </a:p>
          <a:p>
            <a:pPr marL="285750" indent="-285750">
              <a:buFont typeface="Arial" panose="020B0604020202020204" pitchFamily="34" charset="0"/>
              <a:buChar char="•"/>
            </a:pPr>
            <a:endParaRPr lang="en-US" dirty="0"/>
          </a:p>
          <a:p>
            <a:endParaRPr lang="en-US" dirty="0"/>
          </a:p>
          <a:p>
            <a:r>
              <a:rPr lang="en-US" dirty="0"/>
              <a:t>  </a:t>
            </a:r>
          </a:p>
        </p:txBody>
      </p:sp>
    </p:spTree>
    <p:extLst>
      <p:ext uri="{BB962C8B-B14F-4D97-AF65-F5344CB8AC3E}">
        <p14:creationId xmlns:p14="http://schemas.microsoft.com/office/powerpoint/2010/main" val="30300132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1CFB29-75F6-4CA9-ABE7-A72BDD99DE25}"/>
              </a:ext>
            </a:extLst>
          </p:cNvPr>
          <p:cNvSpPr>
            <a:spLocks noGrp="1"/>
          </p:cNvSpPr>
          <p:nvPr>
            <p:ph type="sldNum" sz="quarter" idx="12"/>
          </p:nvPr>
        </p:nvSpPr>
        <p:spPr/>
        <p:txBody>
          <a:bodyPr/>
          <a:lstStyle/>
          <a:p>
            <a:fld id="{3CD42BB3-EA1A-435E-898F-BC58CCE90CCF}" type="slidenum">
              <a:rPr lang="en-US" smtClean="0"/>
              <a:t>27</a:t>
            </a:fld>
            <a:endParaRPr lang="en-US"/>
          </a:p>
        </p:txBody>
      </p:sp>
      <p:pic>
        <p:nvPicPr>
          <p:cNvPr id="6" name="Picture 5">
            <a:extLst>
              <a:ext uri="{FF2B5EF4-FFF2-40B4-BE49-F238E27FC236}">
                <a16:creationId xmlns:a16="http://schemas.microsoft.com/office/drawing/2014/main" id="{7461AB85-4D1D-D2A8-6CA5-70FEC4CFB8F4}"/>
              </a:ext>
            </a:extLst>
          </p:cNvPr>
          <p:cNvPicPr>
            <a:picLocks noChangeAspect="1"/>
          </p:cNvPicPr>
          <p:nvPr/>
        </p:nvPicPr>
        <p:blipFill>
          <a:blip r:embed="rId2"/>
          <a:stretch>
            <a:fillRect/>
          </a:stretch>
        </p:blipFill>
        <p:spPr>
          <a:xfrm>
            <a:off x="0" y="955110"/>
            <a:ext cx="12192000" cy="4947780"/>
          </a:xfrm>
          <a:prstGeom prst="rect">
            <a:avLst/>
          </a:prstGeom>
        </p:spPr>
      </p:pic>
      <p:sp>
        <p:nvSpPr>
          <p:cNvPr id="7" name="TextBox 6">
            <a:extLst>
              <a:ext uri="{FF2B5EF4-FFF2-40B4-BE49-F238E27FC236}">
                <a16:creationId xmlns:a16="http://schemas.microsoft.com/office/drawing/2014/main" id="{3E9D0B1D-FBC4-D83C-2816-4FCA2CA11A42}"/>
              </a:ext>
            </a:extLst>
          </p:cNvPr>
          <p:cNvSpPr txBox="1"/>
          <p:nvPr/>
        </p:nvSpPr>
        <p:spPr>
          <a:xfrm>
            <a:off x="529410" y="136525"/>
            <a:ext cx="9530498" cy="461665"/>
          </a:xfrm>
          <a:prstGeom prst="rect">
            <a:avLst/>
          </a:prstGeom>
          <a:noFill/>
        </p:spPr>
        <p:txBody>
          <a:bodyPr wrap="square" rtlCol="0">
            <a:spAutoFit/>
          </a:bodyPr>
          <a:lstStyle/>
          <a:p>
            <a:r>
              <a:rPr lang="en-US" sz="2400" dirty="0">
                <a:solidFill>
                  <a:srgbClr val="C00000"/>
                </a:solidFill>
              </a:rPr>
              <a:t>How the “vote” template initially looks like when downloaded </a:t>
            </a:r>
          </a:p>
        </p:txBody>
      </p:sp>
      <p:sp>
        <p:nvSpPr>
          <p:cNvPr id="3" name="TextBox 2">
            <a:extLst>
              <a:ext uri="{FF2B5EF4-FFF2-40B4-BE49-F238E27FC236}">
                <a16:creationId xmlns:a16="http://schemas.microsoft.com/office/drawing/2014/main" id="{DC25B096-BDE7-E9C4-6CBD-E321A6D4A0FD}"/>
              </a:ext>
            </a:extLst>
          </p:cNvPr>
          <p:cNvSpPr txBox="1"/>
          <p:nvPr/>
        </p:nvSpPr>
        <p:spPr>
          <a:xfrm>
            <a:off x="2363740" y="6027003"/>
            <a:ext cx="9530498" cy="830997"/>
          </a:xfrm>
          <a:prstGeom prst="rect">
            <a:avLst/>
          </a:prstGeom>
          <a:noFill/>
          <a:ln w="25400">
            <a:solidFill>
              <a:srgbClr val="C00000"/>
            </a:solidFill>
          </a:ln>
        </p:spPr>
        <p:txBody>
          <a:bodyPr wrap="square" rtlCol="0">
            <a:spAutoFit/>
          </a:bodyPr>
          <a:lstStyle/>
          <a:p>
            <a:r>
              <a:rPr lang="en-US" sz="2400" dirty="0">
                <a:solidFill>
                  <a:srgbClr val="C00000"/>
                </a:solidFill>
              </a:rPr>
              <a:t>Suggest filtering for only “Remove” or “Add” at a time to avoid confusion when voting</a:t>
            </a:r>
          </a:p>
        </p:txBody>
      </p:sp>
      <p:cxnSp>
        <p:nvCxnSpPr>
          <p:cNvPr id="4" name="Straight Arrow Connector 3">
            <a:extLst>
              <a:ext uri="{FF2B5EF4-FFF2-40B4-BE49-F238E27FC236}">
                <a16:creationId xmlns:a16="http://schemas.microsoft.com/office/drawing/2014/main" id="{3C2B92F7-5EFD-FF32-989E-086D8427493C}"/>
              </a:ext>
            </a:extLst>
          </p:cNvPr>
          <p:cNvCxnSpPr>
            <a:cxnSpLocks/>
            <a:stCxn id="3" idx="0"/>
          </p:cNvCxnSpPr>
          <p:nvPr/>
        </p:nvCxnSpPr>
        <p:spPr>
          <a:xfrm flipH="1" flipV="1">
            <a:off x="5541264" y="3551722"/>
            <a:ext cx="1587725" cy="2475281"/>
          </a:xfrm>
          <a:prstGeom prst="straightConnector1">
            <a:avLst/>
          </a:prstGeom>
          <a:ln w="412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5BF17B68-61FF-7010-913A-97429E09214E}"/>
              </a:ext>
            </a:extLst>
          </p:cNvPr>
          <p:cNvSpPr/>
          <p:nvPr/>
        </p:nvSpPr>
        <p:spPr>
          <a:xfrm>
            <a:off x="4809744" y="859536"/>
            <a:ext cx="731520" cy="4837176"/>
          </a:xfrm>
          <a:prstGeom prst="rect">
            <a:avLst/>
          </a:prstGeom>
          <a:noFill/>
          <a:ln w="349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97962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3"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60B1CC-1DB4-278D-9C44-ED7369AEF9B4}"/>
              </a:ext>
            </a:extLst>
          </p:cNvPr>
          <p:cNvSpPr>
            <a:spLocks noGrp="1"/>
          </p:cNvSpPr>
          <p:nvPr>
            <p:ph type="sldNum" sz="quarter" idx="12"/>
          </p:nvPr>
        </p:nvSpPr>
        <p:spPr/>
        <p:txBody>
          <a:bodyPr/>
          <a:lstStyle/>
          <a:p>
            <a:fld id="{3CD42BB3-EA1A-435E-898F-BC58CCE90CCF}" type="slidenum">
              <a:rPr lang="en-US" smtClean="0"/>
              <a:t>28</a:t>
            </a:fld>
            <a:endParaRPr lang="en-US"/>
          </a:p>
        </p:txBody>
      </p:sp>
      <p:pic>
        <p:nvPicPr>
          <p:cNvPr id="4" name="Picture 3" descr="Graphical user interface, application&#10;&#10;AI-generated content may be incorrect.">
            <a:extLst>
              <a:ext uri="{FF2B5EF4-FFF2-40B4-BE49-F238E27FC236}">
                <a16:creationId xmlns:a16="http://schemas.microsoft.com/office/drawing/2014/main" id="{2A55A555-F59D-7FD0-F2BD-85896A80DE9C}"/>
              </a:ext>
            </a:extLst>
          </p:cNvPr>
          <p:cNvPicPr>
            <a:picLocks noChangeAspect="1"/>
          </p:cNvPicPr>
          <p:nvPr/>
        </p:nvPicPr>
        <p:blipFill>
          <a:blip r:embed="rId2"/>
          <a:stretch>
            <a:fillRect/>
          </a:stretch>
        </p:blipFill>
        <p:spPr>
          <a:xfrm>
            <a:off x="0" y="1063179"/>
            <a:ext cx="12192000" cy="4731641"/>
          </a:xfrm>
          <a:prstGeom prst="rect">
            <a:avLst/>
          </a:prstGeom>
        </p:spPr>
      </p:pic>
      <p:sp>
        <p:nvSpPr>
          <p:cNvPr id="5" name="TextBox 4">
            <a:extLst>
              <a:ext uri="{FF2B5EF4-FFF2-40B4-BE49-F238E27FC236}">
                <a16:creationId xmlns:a16="http://schemas.microsoft.com/office/drawing/2014/main" id="{D81CCC8F-7BEC-D90E-7258-B717DE3F10B8}"/>
              </a:ext>
            </a:extLst>
          </p:cNvPr>
          <p:cNvSpPr txBox="1"/>
          <p:nvPr/>
        </p:nvSpPr>
        <p:spPr>
          <a:xfrm>
            <a:off x="117667" y="320749"/>
            <a:ext cx="11424775" cy="461665"/>
          </a:xfrm>
          <a:prstGeom prst="rect">
            <a:avLst/>
          </a:prstGeom>
          <a:noFill/>
        </p:spPr>
        <p:txBody>
          <a:bodyPr wrap="square" rtlCol="0">
            <a:spAutoFit/>
          </a:bodyPr>
          <a:lstStyle/>
          <a:p>
            <a:r>
              <a:rPr lang="en-US" sz="2400" dirty="0">
                <a:solidFill>
                  <a:srgbClr val="C00000"/>
                </a:solidFill>
              </a:rPr>
              <a:t>How the “votes templates” may look like once a PBM/Issuer is done with their votes</a:t>
            </a:r>
          </a:p>
        </p:txBody>
      </p:sp>
      <p:cxnSp>
        <p:nvCxnSpPr>
          <p:cNvPr id="6" name="Straight Arrow Connector 5">
            <a:extLst>
              <a:ext uri="{FF2B5EF4-FFF2-40B4-BE49-F238E27FC236}">
                <a16:creationId xmlns:a16="http://schemas.microsoft.com/office/drawing/2014/main" id="{86246FD1-2769-6218-5096-3E79773A634A}"/>
              </a:ext>
            </a:extLst>
          </p:cNvPr>
          <p:cNvCxnSpPr>
            <a:cxnSpLocks/>
          </p:cNvCxnSpPr>
          <p:nvPr/>
        </p:nvCxnSpPr>
        <p:spPr>
          <a:xfrm flipV="1">
            <a:off x="7388039" y="4764435"/>
            <a:ext cx="3360983" cy="1772816"/>
          </a:xfrm>
          <a:prstGeom prst="straightConnector1">
            <a:avLst/>
          </a:prstGeom>
          <a:ln w="412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5CA002B9-EB79-CBE8-0C20-88E3B1E4061D}"/>
              </a:ext>
            </a:extLst>
          </p:cNvPr>
          <p:cNvSpPr txBox="1"/>
          <p:nvPr/>
        </p:nvSpPr>
        <p:spPr>
          <a:xfrm>
            <a:off x="4690872" y="6446411"/>
            <a:ext cx="4971719" cy="369332"/>
          </a:xfrm>
          <a:prstGeom prst="rect">
            <a:avLst/>
          </a:prstGeom>
          <a:noFill/>
        </p:spPr>
        <p:txBody>
          <a:bodyPr wrap="square" rtlCol="0">
            <a:spAutoFit/>
          </a:bodyPr>
          <a:lstStyle/>
          <a:p>
            <a:r>
              <a:rPr lang="en-US" dirty="0">
                <a:solidFill>
                  <a:srgbClr val="C00000"/>
                </a:solidFill>
              </a:rPr>
              <a:t>Note a “reason” provided for every </a:t>
            </a:r>
            <a:r>
              <a:rPr lang="en-US" i="1" dirty="0">
                <a:solidFill>
                  <a:srgbClr val="C00000"/>
                </a:solidFill>
              </a:rPr>
              <a:t>disagreement</a:t>
            </a:r>
            <a:endParaRPr lang="en-US" dirty="0">
              <a:solidFill>
                <a:srgbClr val="C00000"/>
              </a:solidFill>
            </a:endParaRPr>
          </a:p>
        </p:txBody>
      </p:sp>
    </p:spTree>
    <p:extLst>
      <p:ext uri="{BB962C8B-B14F-4D97-AF65-F5344CB8AC3E}">
        <p14:creationId xmlns:p14="http://schemas.microsoft.com/office/powerpoint/2010/main" val="251539200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53697-12F5-6A22-AAE4-84994F1036E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133C5D-6A82-1CF5-C870-89E89FA63476}"/>
              </a:ext>
            </a:extLst>
          </p:cNvPr>
          <p:cNvSpPr>
            <a:spLocks noGrp="1"/>
          </p:cNvSpPr>
          <p:nvPr>
            <p:ph idx="1"/>
          </p:nvPr>
        </p:nvSpPr>
        <p:spPr/>
        <p:txBody>
          <a:bodyPr>
            <a:normAutofit/>
          </a:bodyPr>
          <a:lstStyle/>
          <a:p>
            <a:pPr marL="0" indent="0">
              <a:buNone/>
            </a:pPr>
            <a:r>
              <a:rPr lang="en-US" sz="2400" dirty="0"/>
              <a:t>The PTNP collaborative classification is facilitated by AID: </a:t>
            </a:r>
          </a:p>
          <a:p>
            <a:pPr lvl="1"/>
            <a:r>
              <a:rPr lang="en-US" sz="2000" dirty="0"/>
              <a:t>For each change, AID makes a disposition based on vote counts and/or reason(s). Mostly on vote counts. </a:t>
            </a:r>
          </a:p>
          <a:p>
            <a:pPr lvl="1"/>
            <a:r>
              <a:rPr lang="en-US" sz="2000" dirty="0"/>
              <a:t>Issuers always encouraged to provide the most evidentiary reason in a concise manner for change suggestions as well as votes.</a:t>
            </a:r>
          </a:p>
          <a:p>
            <a:pPr lvl="1"/>
            <a:r>
              <a:rPr lang="en-US" sz="2000" dirty="0"/>
              <a:t>AID’s dispositions are transparent.</a:t>
            </a:r>
          </a:p>
          <a:p>
            <a:pPr marL="457200" lvl="1" indent="0">
              <a:buNone/>
            </a:pPr>
            <a:r>
              <a:rPr lang="en-US" sz="2000" dirty="0"/>
              <a:t>  </a:t>
            </a:r>
            <a:r>
              <a:rPr lang="en-US" dirty="0"/>
              <a:t> </a:t>
            </a:r>
          </a:p>
          <a:p>
            <a:endParaRPr lang="en-US" dirty="0"/>
          </a:p>
          <a:p>
            <a:pPr marL="0" indent="0">
              <a:buNone/>
            </a:pPr>
            <a:r>
              <a:rPr lang="en-US" dirty="0"/>
              <a:t>   </a:t>
            </a:r>
          </a:p>
        </p:txBody>
      </p:sp>
      <p:pic>
        <p:nvPicPr>
          <p:cNvPr id="14" name="Picture 13">
            <a:extLst>
              <a:ext uri="{FF2B5EF4-FFF2-40B4-BE49-F238E27FC236}">
                <a16:creationId xmlns:a16="http://schemas.microsoft.com/office/drawing/2014/main" id="{B1DA0682-212F-BA04-9343-1D0A2C49705C}"/>
              </a:ext>
            </a:extLst>
          </p:cNvPr>
          <p:cNvPicPr>
            <a:picLocks noChangeAspect="1"/>
          </p:cNvPicPr>
          <p:nvPr/>
        </p:nvPicPr>
        <p:blipFill>
          <a:blip r:embed="rId4" cstate="print">
            <a:duotone>
              <a:schemeClr val="accent4">
                <a:shade val="45000"/>
                <a:satMod val="135000"/>
              </a:schemeClr>
              <a:prstClr val="white"/>
            </a:duotone>
            <a:alphaModFix amt="38000"/>
            <a:extLst>
              <a:ext uri="{28A0092B-C50C-407E-A947-70E740481C1C}">
                <a14:useLocalDpi xmlns:a14="http://schemas.microsoft.com/office/drawing/2010/main" val="0"/>
              </a:ext>
            </a:extLst>
          </a:blip>
          <a:stretch>
            <a:fillRect/>
          </a:stretch>
        </p:blipFill>
        <p:spPr>
          <a:xfrm>
            <a:off x="8241388" y="4989513"/>
            <a:ext cx="406858" cy="561183"/>
          </a:xfrm>
          <a:prstGeom prst="rect">
            <a:avLst/>
          </a:prstGeom>
        </p:spPr>
      </p:pic>
      <p:sp>
        <p:nvSpPr>
          <p:cNvPr id="2" name="Title 1">
            <a:extLst>
              <a:ext uri="{FF2B5EF4-FFF2-40B4-BE49-F238E27FC236}">
                <a16:creationId xmlns:a16="http://schemas.microsoft.com/office/drawing/2014/main" id="{0169DE81-6BB3-EF01-2354-51966AE3F15D}"/>
              </a:ext>
            </a:extLst>
          </p:cNvPr>
          <p:cNvSpPr>
            <a:spLocks noGrp="1"/>
          </p:cNvSpPr>
          <p:nvPr>
            <p:ph type="title"/>
          </p:nvPr>
        </p:nvSpPr>
        <p:spPr/>
        <p:txBody>
          <a:bodyPr>
            <a:normAutofit/>
          </a:bodyPr>
          <a:lstStyle/>
          <a:p>
            <a:r>
              <a:rPr lang="en-US" dirty="0">
                <a:solidFill>
                  <a:schemeClr val="bg1">
                    <a:lumMod val="65000"/>
                  </a:schemeClr>
                </a:solidFill>
              </a:rPr>
              <a:t>How? When? (cont’d) </a:t>
            </a:r>
            <a:endParaRPr lang="en-US" sz="2025" dirty="0">
              <a:solidFill>
                <a:schemeClr val="bg1">
                  <a:lumMod val="65000"/>
                </a:schemeClr>
              </a:solidFill>
            </a:endParaRPr>
          </a:p>
        </p:txBody>
      </p:sp>
      <p:pic>
        <p:nvPicPr>
          <p:cNvPr id="12" name="Picture 11">
            <a:extLst>
              <a:ext uri="{FF2B5EF4-FFF2-40B4-BE49-F238E27FC236}">
                <a16:creationId xmlns:a16="http://schemas.microsoft.com/office/drawing/2014/main" id="{7725FD9C-C1E4-042D-F808-D183B2F5E090}"/>
              </a:ext>
            </a:extLst>
          </p:cNvPr>
          <p:cNvPicPr>
            <a:picLocks noChangeAspect="1"/>
          </p:cNvPicPr>
          <p:nvPr/>
        </p:nvPicPr>
        <p:blipFill>
          <a:blip r:embed="rId4" cstate="print">
            <a:duotone>
              <a:schemeClr val="accent2">
                <a:shade val="45000"/>
                <a:satMod val="135000"/>
              </a:schemeClr>
              <a:prstClr val="white"/>
            </a:duotone>
            <a:alphaModFix amt="38000"/>
            <a:extLst>
              <a:ext uri="{28A0092B-C50C-407E-A947-70E740481C1C}">
                <a14:useLocalDpi xmlns:a14="http://schemas.microsoft.com/office/drawing/2010/main" val="0"/>
              </a:ext>
            </a:extLst>
          </a:blip>
          <a:stretch>
            <a:fillRect/>
          </a:stretch>
        </p:blipFill>
        <p:spPr>
          <a:xfrm>
            <a:off x="8745737" y="5148660"/>
            <a:ext cx="406858" cy="561183"/>
          </a:xfrm>
          <a:prstGeom prst="rect">
            <a:avLst/>
          </a:prstGeom>
        </p:spPr>
      </p:pic>
      <p:pic>
        <p:nvPicPr>
          <p:cNvPr id="13" name="Picture 12">
            <a:extLst>
              <a:ext uri="{FF2B5EF4-FFF2-40B4-BE49-F238E27FC236}">
                <a16:creationId xmlns:a16="http://schemas.microsoft.com/office/drawing/2014/main" id="{F672BC26-B7E5-BC1F-F4D6-B0B755F36FCE}"/>
              </a:ext>
            </a:extLst>
          </p:cNvPr>
          <p:cNvPicPr>
            <a:picLocks noChangeAspect="1"/>
          </p:cNvPicPr>
          <p:nvPr/>
        </p:nvPicPr>
        <p:blipFill>
          <a:blip r:embed="rId4" cstate="print">
            <a:duotone>
              <a:schemeClr val="accent1">
                <a:shade val="45000"/>
                <a:satMod val="135000"/>
              </a:schemeClr>
              <a:prstClr val="white"/>
            </a:duotone>
            <a:alphaModFix amt="38000"/>
            <a:extLst>
              <a:ext uri="{28A0092B-C50C-407E-A947-70E740481C1C}">
                <a14:useLocalDpi xmlns:a14="http://schemas.microsoft.com/office/drawing/2010/main" val="0"/>
              </a:ext>
            </a:extLst>
          </a:blip>
          <a:stretch>
            <a:fillRect/>
          </a:stretch>
        </p:blipFill>
        <p:spPr>
          <a:xfrm>
            <a:off x="8088092" y="5156728"/>
            <a:ext cx="406858" cy="561183"/>
          </a:xfrm>
          <a:prstGeom prst="rect">
            <a:avLst/>
          </a:prstGeom>
        </p:spPr>
      </p:pic>
      <p:pic>
        <p:nvPicPr>
          <p:cNvPr id="10" name="Picture 9">
            <a:extLst>
              <a:ext uri="{FF2B5EF4-FFF2-40B4-BE49-F238E27FC236}">
                <a16:creationId xmlns:a16="http://schemas.microsoft.com/office/drawing/2014/main" id="{FF5525C5-AA80-AF96-2471-D6A13A52D8F1}"/>
              </a:ext>
            </a:extLst>
          </p:cNvPr>
          <p:cNvPicPr>
            <a:picLocks noChangeAspect="1"/>
          </p:cNvPicPr>
          <p:nvPr/>
        </p:nvPicPr>
        <p:blipFill>
          <a:blip r:embed="rId4" cstate="print">
            <a:alphaModFix amt="38000"/>
            <a:extLst>
              <a:ext uri="{28A0092B-C50C-407E-A947-70E740481C1C}">
                <a14:useLocalDpi xmlns:a14="http://schemas.microsoft.com/office/drawing/2010/main" val="0"/>
              </a:ext>
            </a:extLst>
          </a:blip>
          <a:stretch>
            <a:fillRect/>
          </a:stretch>
        </p:blipFill>
        <p:spPr>
          <a:xfrm>
            <a:off x="8394684" y="5209382"/>
            <a:ext cx="406858" cy="561183"/>
          </a:xfrm>
          <a:prstGeom prst="rect">
            <a:avLst/>
          </a:prstGeom>
        </p:spPr>
      </p:pic>
      <p:sp>
        <p:nvSpPr>
          <p:cNvPr id="21" name="Rounded Rectangular Callout 20">
            <a:extLst>
              <a:ext uri="{FF2B5EF4-FFF2-40B4-BE49-F238E27FC236}">
                <a16:creationId xmlns:a16="http://schemas.microsoft.com/office/drawing/2014/main" id="{0A8D38F2-2CBF-70F5-11BC-5508025E91B2}"/>
              </a:ext>
            </a:extLst>
          </p:cNvPr>
          <p:cNvSpPr/>
          <p:nvPr/>
        </p:nvSpPr>
        <p:spPr>
          <a:xfrm>
            <a:off x="6685846" y="4728785"/>
            <a:ext cx="1182746" cy="476654"/>
          </a:xfrm>
          <a:prstGeom prst="wedgeRoundRectCallout">
            <a:avLst>
              <a:gd name="adj1" fmla="val 75041"/>
              <a:gd name="adj2" fmla="val 24021"/>
              <a:gd name="adj3" fmla="val 16667"/>
            </a:avLst>
          </a:prstGeom>
          <a:solidFill>
            <a:schemeClr val="lt1">
              <a:alpha val="63000"/>
            </a:schemeClr>
          </a:solidFill>
          <a:ln w="44450">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chemeClr val="dk1">
                    <a:alpha val="54000"/>
                  </a:schemeClr>
                </a:solidFill>
              </a:rPr>
              <a:t>Agree</a:t>
            </a:r>
          </a:p>
        </p:txBody>
      </p:sp>
      <p:sp>
        <p:nvSpPr>
          <p:cNvPr id="22" name="Rounded Rectangular Callout 21">
            <a:extLst>
              <a:ext uri="{FF2B5EF4-FFF2-40B4-BE49-F238E27FC236}">
                <a16:creationId xmlns:a16="http://schemas.microsoft.com/office/drawing/2014/main" id="{D2F082FC-0BFC-A583-50A9-35B3C0BBB5EF}"/>
              </a:ext>
            </a:extLst>
          </p:cNvPr>
          <p:cNvSpPr/>
          <p:nvPr/>
        </p:nvSpPr>
        <p:spPr>
          <a:xfrm>
            <a:off x="8872542" y="3372802"/>
            <a:ext cx="1569188" cy="508913"/>
          </a:xfrm>
          <a:prstGeom prst="wedgeRoundRectCallout">
            <a:avLst>
              <a:gd name="adj1" fmla="val -54885"/>
              <a:gd name="adj2" fmla="val 275152"/>
              <a:gd name="adj3" fmla="val 16667"/>
            </a:avLst>
          </a:prstGeom>
          <a:solidFill>
            <a:schemeClr val="lt1">
              <a:alpha val="63000"/>
            </a:schemeClr>
          </a:solidFill>
          <a:ln w="44450">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chemeClr val="dk1">
                    <a:alpha val="54000"/>
                  </a:schemeClr>
                </a:solidFill>
              </a:rPr>
              <a:t>Agree</a:t>
            </a:r>
          </a:p>
        </p:txBody>
      </p:sp>
      <p:sp>
        <p:nvSpPr>
          <p:cNvPr id="23" name="Rounded Rectangular Callout 22">
            <a:extLst>
              <a:ext uri="{FF2B5EF4-FFF2-40B4-BE49-F238E27FC236}">
                <a16:creationId xmlns:a16="http://schemas.microsoft.com/office/drawing/2014/main" id="{617C2788-798D-F800-AFC7-ED98FE7312B4}"/>
              </a:ext>
            </a:extLst>
          </p:cNvPr>
          <p:cNvSpPr/>
          <p:nvPr/>
        </p:nvSpPr>
        <p:spPr>
          <a:xfrm>
            <a:off x="7197119" y="3545000"/>
            <a:ext cx="1569188" cy="508913"/>
          </a:xfrm>
          <a:prstGeom prst="wedgeRoundRectCallout">
            <a:avLst>
              <a:gd name="adj1" fmla="val 27073"/>
              <a:gd name="adj2" fmla="val 218607"/>
              <a:gd name="adj3" fmla="val 16667"/>
            </a:avLst>
          </a:prstGeom>
          <a:solidFill>
            <a:schemeClr val="lt1">
              <a:alpha val="63000"/>
            </a:schemeClr>
          </a:solidFill>
          <a:ln w="44450">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chemeClr val="dk1">
                    <a:alpha val="54000"/>
                  </a:schemeClr>
                </a:solidFill>
              </a:rPr>
              <a:t>Agree</a:t>
            </a:r>
          </a:p>
        </p:txBody>
      </p:sp>
      <p:sp>
        <p:nvSpPr>
          <p:cNvPr id="24" name="Rounded Rectangular Callout 23">
            <a:extLst>
              <a:ext uri="{FF2B5EF4-FFF2-40B4-BE49-F238E27FC236}">
                <a16:creationId xmlns:a16="http://schemas.microsoft.com/office/drawing/2014/main" id="{A4F8874C-328D-CBCC-5141-549760F63412}"/>
              </a:ext>
            </a:extLst>
          </p:cNvPr>
          <p:cNvSpPr/>
          <p:nvPr/>
        </p:nvSpPr>
        <p:spPr>
          <a:xfrm>
            <a:off x="9424735" y="4130605"/>
            <a:ext cx="1569188" cy="481808"/>
          </a:xfrm>
          <a:prstGeom prst="wedgeRoundRectCallout">
            <a:avLst>
              <a:gd name="adj1" fmla="val -55141"/>
              <a:gd name="adj2" fmla="val 164848"/>
              <a:gd name="adj3" fmla="val 16667"/>
            </a:avLst>
          </a:prstGeom>
          <a:solidFill>
            <a:schemeClr val="lt1">
              <a:alpha val="63000"/>
            </a:schemeClr>
          </a:solidFill>
          <a:ln w="44450">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350" dirty="0">
                <a:solidFill>
                  <a:srgbClr val="C00000">
                    <a:alpha val="54000"/>
                  </a:srgbClr>
                </a:solidFill>
              </a:rPr>
              <a:t>Disagree</a:t>
            </a:r>
          </a:p>
        </p:txBody>
      </p:sp>
      <p:pic>
        <p:nvPicPr>
          <p:cNvPr id="1026" name="Picture 2" descr="Image result for judge icon">
            <a:hlinkClick r:id="rId5"/>
            <a:extLst>
              <a:ext uri="{FF2B5EF4-FFF2-40B4-BE49-F238E27FC236}">
                <a16:creationId xmlns:a16="http://schemas.microsoft.com/office/drawing/2014/main" id="{870CF450-0AA1-3056-C016-FF17BC16D2AE}"/>
              </a:ext>
            </a:extLst>
          </p:cNvPr>
          <p:cNvPicPr>
            <a:picLocks noChangeAspect="1" noChangeArrowheads="1"/>
          </p:cNvPicPr>
          <p:nvPr/>
        </p:nvPicPr>
        <p:blipFill>
          <a:blip r:embed="rId6" cstate="print">
            <a:alphaModFix amt="38000"/>
            <a:extLst>
              <a:ext uri="{28A0092B-C50C-407E-A947-70E740481C1C}">
                <a14:useLocalDpi xmlns:a14="http://schemas.microsoft.com/office/drawing/2010/main" val="0"/>
              </a:ext>
            </a:extLst>
          </a:blip>
          <a:srcRect/>
          <a:stretch>
            <a:fillRect/>
          </a:stretch>
        </p:blipFill>
        <p:spPr bwMode="auto">
          <a:xfrm>
            <a:off x="1614915" y="4852145"/>
            <a:ext cx="818857" cy="8359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819A93C-23FB-6A48-2355-A36735F47CFE}"/>
              </a:ext>
            </a:extLst>
          </p:cNvPr>
          <p:cNvSpPr txBox="1"/>
          <p:nvPr/>
        </p:nvSpPr>
        <p:spPr>
          <a:xfrm>
            <a:off x="1490293" y="5667701"/>
            <a:ext cx="2089131" cy="369332"/>
          </a:xfrm>
          <a:prstGeom prst="rect">
            <a:avLst/>
          </a:prstGeom>
          <a:noFill/>
        </p:spPr>
        <p:txBody>
          <a:bodyPr wrap="square" rtlCol="0">
            <a:spAutoFit/>
          </a:bodyPr>
          <a:lstStyle/>
          <a:p>
            <a:r>
              <a:rPr lang="en-US" dirty="0">
                <a:solidFill>
                  <a:schemeClr val="tx1">
                    <a:alpha val="54000"/>
                  </a:schemeClr>
                </a:solidFill>
              </a:rPr>
              <a:t>Insurance  Dept.</a:t>
            </a:r>
          </a:p>
        </p:txBody>
      </p:sp>
      <p:sp>
        <p:nvSpPr>
          <p:cNvPr id="8" name="TextBox 7">
            <a:extLst>
              <a:ext uri="{FF2B5EF4-FFF2-40B4-BE49-F238E27FC236}">
                <a16:creationId xmlns:a16="http://schemas.microsoft.com/office/drawing/2014/main" id="{C6FE50DC-25A5-3C78-1E33-06A01EF50D50}"/>
              </a:ext>
            </a:extLst>
          </p:cNvPr>
          <p:cNvSpPr txBox="1"/>
          <p:nvPr/>
        </p:nvSpPr>
        <p:spPr>
          <a:xfrm>
            <a:off x="8191046" y="5710776"/>
            <a:ext cx="1220992" cy="369332"/>
          </a:xfrm>
          <a:prstGeom prst="rect">
            <a:avLst/>
          </a:prstGeom>
          <a:noFill/>
        </p:spPr>
        <p:txBody>
          <a:bodyPr wrap="square" rtlCol="0">
            <a:spAutoFit/>
          </a:bodyPr>
          <a:lstStyle/>
          <a:p>
            <a:r>
              <a:rPr lang="en-US" dirty="0">
                <a:solidFill>
                  <a:schemeClr val="tx1">
                    <a:alpha val="54000"/>
                  </a:schemeClr>
                </a:solidFill>
              </a:rPr>
              <a:t>Issuers</a:t>
            </a:r>
          </a:p>
        </p:txBody>
      </p:sp>
      <p:sp>
        <p:nvSpPr>
          <p:cNvPr id="9" name="Arrow: Left 8">
            <a:extLst>
              <a:ext uri="{FF2B5EF4-FFF2-40B4-BE49-F238E27FC236}">
                <a16:creationId xmlns:a16="http://schemas.microsoft.com/office/drawing/2014/main" id="{FAF09B7B-6B50-64F8-21B1-22E25E482A75}"/>
              </a:ext>
            </a:extLst>
          </p:cNvPr>
          <p:cNvSpPr/>
          <p:nvPr/>
        </p:nvSpPr>
        <p:spPr>
          <a:xfrm>
            <a:off x="3676915" y="5560333"/>
            <a:ext cx="2813330" cy="476653"/>
          </a:xfrm>
          <a:prstGeom prst="leftArrow">
            <a:avLst/>
          </a:prstGeom>
          <a:solidFill>
            <a:schemeClr val="lt1">
              <a:alpha val="63000"/>
            </a:schemeClr>
          </a:solidFill>
          <a:ln>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dk1">
                    <a:alpha val="54000"/>
                  </a:schemeClr>
                </a:solidFill>
              </a:rPr>
              <a:t>Votes</a:t>
            </a:r>
          </a:p>
        </p:txBody>
      </p:sp>
      <p:pic>
        <p:nvPicPr>
          <p:cNvPr id="15" name="Picture 10" descr="C:\Users\tdasgupta\AppData\Local\Microsoft\Windows\Temporary Internet Files\Content.IE5\QECY1J48\724px-Office-excel.svg[1].png">
            <a:extLst>
              <a:ext uri="{FF2B5EF4-FFF2-40B4-BE49-F238E27FC236}">
                <a16:creationId xmlns:a16="http://schemas.microsoft.com/office/drawing/2014/main" id="{8226F42F-7E1E-84C2-ED73-52A822AD3770}"/>
              </a:ext>
            </a:extLst>
          </p:cNvPr>
          <p:cNvPicPr>
            <a:picLocks noChangeAspect="1" noChangeArrowheads="1"/>
          </p:cNvPicPr>
          <p:nvPr/>
        </p:nvPicPr>
        <p:blipFill>
          <a:blip r:embed="rId7" cstate="print">
            <a:alphaModFix amt="39000"/>
            <a:extLst>
              <a:ext uri="{28A0092B-C50C-407E-A947-70E740481C1C}">
                <a14:useLocalDpi xmlns:a14="http://schemas.microsoft.com/office/drawing/2010/main" val="0"/>
              </a:ext>
            </a:extLst>
          </a:blip>
          <a:srcRect/>
          <a:stretch>
            <a:fillRect/>
          </a:stretch>
        </p:blipFill>
        <p:spPr bwMode="auto">
          <a:xfrm>
            <a:off x="4822567" y="5895442"/>
            <a:ext cx="543074" cy="768105"/>
          </a:xfrm>
          <a:prstGeom prst="rect">
            <a:avLst/>
          </a:prstGeom>
          <a:noFill/>
          <a:extLst>
            <a:ext uri="{909E8E84-426E-40DD-AFC4-6F175D3DCCD1}">
              <a14:hiddenFill xmlns:a14="http://schemas.microsoft.com/office/drawing/2010/main">
                <a:solidFill>
                  <a:srgbClr val="FFFFFF"/>
                </a:solidFill>
              </a14:hiddenFill>
            </a:ext>
          </a:extLst>
        </p:spPr>
      </p:pic>
      <p:sp>
        <p:nvSpPr>
          <p:cNvPr id="19" name="Rounded Rectangle 18">
            <a:extLst>
              <a:ext uri="{FF2B5EF4-FFF2-40B4-BE49-F238E27FC236}">
                <a16:creationId xmlns:a16="http://schemas.microsoft.com/office/drawing/2014/main" id="{9A93D3A1-8F89-64FE-FD46-F68F692B5031}"/>
              </a:ext>
            </a:extLst>
          </p:cNvPr>
          <p:cNvSpPr/>
          <p:nvPr/>
        </p:nvSpPr>
        <p:spPr>
          <a:xfrm>
            <a:off x="7775707" y="6075727"/>
            <a:ext cx="1981200" cy="476653"/>
          </a:xfrm>
          <a:prstGeom prst="roundRect">
            <a:avLst/>
          </a:prstGeom>
          <a:solidFill>
            <a:schemeClr val="lt1">
              <a:alpha val="63000"/>
            </a:schemeClr>
          </a:solidFill>
          <a:ln w="85725">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dk1">
                    <a:alpha val="54000"/>
                  </a:schemeClr>
                </a:solidFill>
                <a:latin typeface="Arial Black" panose="020B0A04020102020204" pitchFamily="34" charset="0"/>
              </a:rPr>
              <a:t>Stage 2</a:t>
            </a:r>
          </a:p>
        </p:txBody>
      </p:sp>
      <p:sp>
        <p:nvSpPr>
          <p:cNvPr id="20" name="Rounded Rectangular Callout 3">
            <a:extLst>
              <a:ext uri="{FF2B5EF4-FFF2-40B4-BE49-F238E27FC236}">
                <a16:creationId xmlns:a16="http://schemas.microsoft.com/office/drawing/2014/main" id="{FEE8363D-B5C7-B0DA-125A-35A3A3C0F7DA}"/>
              </a:ext>
            </a:extLst>
          </p:cNvPr>
          <p:cNvSpPr/>
          <p:nvPr/>
        </p:nvSpPr>
        <p:spPr>
          <a:xfrm>
            <a:off x="2893561" y="4320166"/>
            <a:ext cx="3332496" cy="847778"/>
          </a:xfrm>
          <a:prstGeom prst="wedgeRoundRectCallout">
            <a:avLst>
              <a:gd name="adj1" fmla="val -68347"/>
              <a:gd name="adj2" fmla="val 33820"/>
              <a:gd name="adj3" fmla="val 16667"/>
            </a:avLst>
          </a:prstGeom>
          <a:solidFill>
            <a:schemeClr val="lt1">
              <a:alpha val="63000"/>
            </a:schemeClr>
          </a:solidFill>
          <a:ln w="44450">
            <a:solidFill>
              <a:schemeClr val="dk1">
                <a:alpha val="36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solidFill>
                <a:schemeClr val="dk1">
                  <a:alpha val="43000"/>
                </a:schemeClr>
              </a:solidFill>
            </a:endParaRPr>
          </a:p>
        </p:txBody>
      </p:sp>
      <p:sp>
        <p:nvSpPr>
          <p:cNvPr id="25" name="TextBox 24">
            <a:extLst>
              <a:ext uri="{FF2B5EF4-FFF2-40B4-BE49-F238E27FC236}">
                <a16:creationId xmlns:a16="http://schemas.microsoft.com/office/drawing/2014/main" id="{8A3EAE5A-753C-9B8A-D39F-2CDAA970F082}"/>
              </a:ext>
            </a:extLst>
          </p:cNvPr>
          <p:cNvSpPr txBox="1"/>
          <p:nvPr/>
        </p:nvSpPr>
        <p:spPr>
          <a:xfrm>
            <a:off x="3025791" y="4423408"/>
            <a:ext cx="3265490" cy="715581"/>
          </a:xfrm>
          <a:prstGeom prst="rect">
            <a:avLst/>
          </a:prstGeom>
          <a:noFill/>
        </p:spPr>
        <p:txBody>
          <a:bodyPr wrap="square" rtlCol="0">
            <a:spAutoFit/>
          </a:bodyPr>
          <a:lstStyle/>
          <a:p>
            <a:r>
              <a:rPr lang="en-US" sz="1350" b="1" dirty="0">
                <a:solidFill>
                  <a:schemeClr val="accent1">
                    <a:alpha val="43000"/>
                  </a:schemeClr>
                </a:solidFill>
                <a:latin typeface="Arial Black" panose="020B0A04020102020204" pitchFamily="34" charset="0"/>
              </a:rPr>
              <a:t>Add</a:t>
            </a:r>
            <a:r>
              <a:rPr lang="en-US" sz="1350" b="1" dirty="0">
                <a:solidFill>
                  <a:schemeClr val="tx1">
                    <a:alpha val="43000"/>
                  </a:schemeClr>
                </a:solidFill>
                <a:latin typeface="Arial Black" panose="020B0A04020102020204" pitchFamily="34" charset="0"/>
              </a:rPr>
              <a:t> Best Pharmacy?</a:t>
            </a:r>
          </a:p>
          <a:p>
            <a:r>
              <a:rPr lang="en-US" sz="1350" b="1" dirty="0">
                <a:solidFill>
                  <a:srgbClr val="C00000">
                    <a:alpha val="43000"/>
                  </a:srgbClr>
                </a:solidFill>
                <a:latin typeface="Arial Black" panose="020B0A04020102020204" pitchFamily="34" charset="0"/>
              </a:rPr>
              <a:t>Remove</a:t>
            </a:r>
            <a:r>
              <a:rPr lang="en-US" sz="1350" b="1" dirty="0">
                <a:solidFill>
                  <a:schemeClr val="tx1">
                    <a:alpha val="43000"/>
                  </a:schemeClr>
                </a:solidFill>
                <a:latin typeface="Arial Black" panose="020B0A04020102020204" pitchFamily="34" charset="0"/>
              </a:rPr>
              <a:t> Druids Pharmacy?</a:t>
            </a:r>
          </a:p>
          <a:p>
            <a:r>
              <a:rPr lang="en-US" sz="1350" b="1" dirty="0">
                <a:solidFill>
                  <a:srgbClr val="C00000">
                    <a:alpha val="43000"/>
                  </a:srgbClr>
                </a:solidFill>
                <a:latin typeface="Arial Black" panose="020B0A04020102020204" pitchFamily="34" charset="0"/>
              </a:rPr>
              <a:t>Remove</a:t>
            </a:r>
            <a:r>
              <a:rPr lang="en-US" sz="1350" b="1" dirty="0">
                <a:solidFill>
                  <a:schemeClr val="tx1">
                    <a:alpha val="43000"/>
                  </a:schemeClr>
                </a:solidFill>
                <a:latin typeface="Arial Black" panose="020B0A04020102020204" pitchFamily="34" charset="0"/>
              </a:rPr>
              <a:t>  Marks Pharmacy?   </a:t>
            </a:r>
          </a:p>
        </p:txBody>
      </p:sp>
      <p:sp>
        <p:nvSpPr>
          <p:cNvPr id="26" name="TextBox 25">
            <a:extLst>
              <a:ext uri="{FF2B5EF4-FFF2-40B4-BE49-F238E27FC236}">
                <a16:creationId xmlns:a16="http://schemas.microsoft.com/office/drawing/2014/main" id="{C4DFBEF1-5418-CDBC-816E-D11A2C57BAF8}"/>
              </a:ext>
            </a:extLst>
          </p:cNvPr>
          <p:cNvSpPr txBox="1"/>
          <p:nvPr/>
        </p:nvSpPr>
        <p:spPr>
          <a:xfrm>
            <a:off x="4645152" y="6483716"/>
            <a:ext cx="1450848" cy="369332"/>
          </a:xfrm>
          <a:prstGeom prst="rect">
            <a:avLst/>
          </a:prstGeom>
          <a:noFill/>
        </p:spPr>
        <p:txBody>
          <a:bodyPr wrap="square" rtlCol="0">
            <a:spAutoFit/>
          </a:bodyPr>
          <a:lstStyle/>
          <a:p>
            <a:r>
              <a:rPr lang="en-US" dirty="0">
                <a:solidFill>
                  <a:schemeClr val="tx1">
                    <a:alpha val="54000"/>
                  </a:schemeClr>
                </a:solidFill>
              </a:rPr>
              <a:t>Template</a:t>
            </a:r>
          </a:p>
        </p:txBody>
      </p:sp>
      <p:sp>
        <p:nvSpPr>
          <p:cNvPr id="4" name="Slide Number Placeholder 3">
            <a:extLst>
              <a:ext uri="{FF2B5EF4-FFF2-40B4-BE49-F238E27FC236}">
                <a16:creationId xmlns:a16="http://schemas.microsoft.com/office/drawing/2014/main" id="{8CC230E1-8EB5-FC06-B54A-F0A278CC11DA}"/>
              </a:ext>
            </a:extLst>
          </p:cNvPr>
          <p:cNvSpPr>
            <a:spLocks noGrp="1"/>
          </p:cNvSpPr>
          <p:nvPr>
            <p:ph type="sldNum" sz="quarter" idx="12"/>
          </p:nvPr>
        </p:nvSpPr>
        <p:spPr/>
        <p:txBody>
          <a:bodyPr/>
          <a:lstStyle/>
          <a:p>
            <a:fld id="{3CD42BB3-EA1A-435E-898F-BC58CCE90CCF}" type="slidenum">
              <a:rPr lang="en-US" smtClean="0"/>
              <a:t>29</a:t>
            </a:fld>
            <a:endParaRPr lang="en-US"/>
          </a:p>
        </p:txBody>
      </p:sp>
    </p:spTree>
    <p:custDataLst>
      <p:tags r:id="rId1"/>
    </p:custDataLst>
    <p:extLst>
      <p:ext uri="{BB962C8B-B14F-4D97-AF65-F5344CB8AC3E}">
        <p14:creationId xmlns:p14="http://schemas.microsoft.com/office/powerpoint/2010/main" val="15086206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6BF66-B956-C9B3-BDC7-986C90AC28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8DF46C-7BF4-E4A1-523B-679C59D8607B}"/>
              </a:ext>
            </a:extLst>
          </p:cNvPr>
          <p:cNvSpPr>
            <a:spLocks noGrp="1"/>
          </p:cNvSpPr>
          <p:nvPr>
            <p:ph type="title"/>
          </p:nvPr>
        </p:nvSpPr>
        <p:spPr/>
        <p:txBody>
          <a:bodyPr>
            <a:normAutofit/>
          </a:bodyPr>
          <a:lstStyle/>
          <a:p>
            <a:r>
              <a:rPr lang="en-US" sz="7200" b="1" dirty="0"/>
              <a:t>The PTNP</a:t>
            </a:r>
          </a:p>
        </p:txBody>
      </p:sp>
      <p:sp>
        <p:nvSpPr>
          <p:cNvPr id="3" name="Content Placeholder 2">
            <a:extLst>
              <a:ext uri="{FF2B5EF4-FFF2-40B4-BE49-F238E27FC236}">
                <a16:creationId xmlns:a16="http://schemas.microsoft.com/office/drawing/2014/main" id="{93BD4BE7-CC89-0653-4576-F569F86BB2D0}"/>
              </a:ext>
            </a:extLst>
          </p:cNvPr>
          <p:cNvSpPr>
            <a:spLocks noGrp="1"/>
          </p:cNvSpPr>
          <p:nvPr>
            <p:ph idx="1"/>
          </p:nvPr>
        </p:nvSpPr>
        <p:spPr/>
        <p:txBody>
          <a:bodyPr>
            <a:normAutofit/>
          </a:bodyPr>
          <a:lstStyle/>
          <a:p>
            <a:r>
              <a:rPr lang="en-US" sz="4200" b="1" dirty="0"/>
              <a:t>What? </a:t>
            </a:r>
          </a:p>
          <a:p>
            <a:r>
              <a:rPr lang="en-US" sz="4200" b="1" dirty="0"/>
              <a:t>Who? </a:t>
            </a:r>
          </a:p>
          <a:p>
            <a:r>
              <a:rPr lang="en-US" sz="4200" b="1" dirty="0">
                <a:solidFill>
                  <a:schemeClr val="bg1">
                    <a:lumMod val="50000"/>
                  </a:schemeClr>
                </a:solidFill>
              </a:rPr>
              <a:t>Why? </a:t>
            </a:r>
          </a:p>
          <a:p>
            <a:r>
              <a:rPr lang="en-US" sz="4200" b="1" dirty="0">
                <a:solidFill>
                  <a:schemeClr val="bg1">
                    <a:lumMod val="50000"/>
                  </a:schemeClr>
                </a:solidFill>
              </a:rPr>
              <a:t>Where? </a:t>
            </a:r>
          </a:p>
          <a:p>
            <a:r>
              <a:rPr lang="en-US" sz="4200" b="1" dirty="0">
                <a:solidFill>
                  <a:schemeClr val="bg1">
                    <a:lumMod val="50000"/>
                  </a:schemeClr>
                </a:solidFill>
              </a:rPr>
              <a:t>How? </a:t>
            </a:r>
          </a:p>
          <a:p>
            <a:r>
              <a:rPr lang="en-US" sz="4200" b="1" dirty="0">
                <a:solidFill>
                  <a:schemeClr val="bg1">
                    <a:lumMod val="50000"/>
                  </a:schemeClr>
                </a:solidFill>
              </a:rPr>
              <a:t>When? </a:t>
            </a:r>
          </a:p>
          <a:p>
            <a:pPr lvl="1"/>
            <a:endParaRPr lang="en-US" sz="4800" b="1" dirty="0"/>
          </a:p>
          <a:p>
            <a:pPr marL="0" indent="0">
              <a:buNone/>
            </a:pPr>
            <a:endParaRPr lang="en-US" dirty="0"/>
          </a:p>
        </p:txBody>
      </p:sp>
      <p:sp>
        <p:nvSpPr>
          <p:cNvPr id="4" name="Slide Number Placeholder 3">
            <a:extLst>
              <a:ext uri="{FF2B5EF4-FFF2-40B4-BE49-F238E27FC236}">
                <a16:creationId xmlns:a16="http://schemas.microsoft.com/office/drawing/2014/main" id="{0834C9F9-5175-5A7B-8AD8-1D1BAC3FD77A}"/>
              </a:ext>
            </a:extLst>
          </p:cNvPr>
          <p:cNvSpPr>
            <a:spLocks noGrp="1"/>
          </p:cNvSpPr>
          <p:nvPr>
            <p:ph type="sldNum" sz="quarter" idx="12"/>
          </p:nvPr>
        </p:nvSpPr>
        <p:spPr/>
        <p:txBody>
          <a:bodyPr/>
          <a:lstStyle/>
          <a:p>
            <a:fld id="{3CD42BB3-EA1A-435E-898F-BC58CCE90CCF}" type="slidenum">
              <a:rPr lang="en-US" smtClean="0"/>
              <a:t>3</a:t>
            </a:fld>
            <a:endParaRPr lang="en-US"/>
          </a:p>
        </p:txBody>
      </p:sp>
    </p:spTree>
    <p:extLst>
      <p:ext uri="{BB962C8B-B14F-4D97-AF65-F5344CB8AC3E}">
        <p14:creationId xmlns:p14="http://schemas.microsoft.com/office/powerpoint/2010/main" val="412225357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FB94-10F2-66ED-2DF4-0E1E78A13D2F}"/>
              </a:ext>
            </a:extLst>
          </p:cNvPr>
          <p:cNvSpPr>
            <a:spLocks noGrp="1"/>
          </p:cNvSpPr>
          <p:nvPr>
            <p:ph type="title"/>
          </p:nvPr>
        </p:nvSpPr>
        <p:spPr/>
        <p:txBody>
          <a:bodyPr/>
          <a:lstStyle/>
          <a:p>
            <a:r>
              <a:rPr lang="en-US" dirty="0">
                <a:solidFill>
                  <a:schemeClr val="bg1">
                    <a:lumMod val="65000"/>
                  </a:schemeClr>
                </a:solidFill>
              </a:rPr>
              <a:t>How? When? (cont’d) </a:t>
            </a:r>
          </a:p>
        </p:txBody>
      </p:sp>
      <p:sp>
        <p:nvSpPr>
          <p:cNvPr id="3" name="Content Placeholder 2">
            <a:extLst>
              <a:ext uri="{FF2B5EF4-FFF2-40B4-BE49-F238E27FC236}">
                <a16:creationId xmlns:a16="http://schemas.microsoft.com/office/drawing/2014/main" id="{22114FE0-F7D0-26DD-C8DC-052560700926}"/>
              </a:ext>
            </a:extLst>
          </p:cNvPr>
          <p:cNvSpPr>
            <a:spLocks noGrp="1"/>
          </p:cNvSpPr>
          <p:nvPr>
            <p:ph idx="1"/>
          </p:nvPr>
        </p:nvSpPr>
        <p:spPr/>
        <p:txBody>
          <a:bodyPr/>
          <a:lstStyle/>
          <a:p>
            <a:endParaRPr lang="en-US"/>
          </a:p>
        </p:txBody>
      </p:sp>
      <p:pic>
        <p:nvPicPr>
          <p:cNvPr id="4" name="Picture 3" descr="Graphical user interface, text, application&#10;&#10;AI-generated content may be incorrect.">
            <a:extLst>
              <a:ext uri="{FF2B5EF4-FFF2-40B4-BE49-F238E27FC236}">
                <a16:creationId xmlns:a16="http://schemas.microsoft.com/office/drawing/2014/main" id="{88F38EAE-6BA8-59F7-776D-A6FC9D68428F}"/>
              </a:ext>
            </a:extLst>
          </p:cNvPr>
          <p:cNvPicPr>
            <a:picLocks noChangeAspect="1"/>
          </p:cNvPicPr>
          <p:nvPr/>
        </p:nvPicPr>
        <p:blipFill>
          <a:blip r:embed="rId2"/>
          <a:stretch>
            <a:fillRect/>
          </a:stretch>
        </p:blipFill>
        <p:spPr>
          <a:xfrm>
            <a:off x="382372" y="1690688"/>
            <a:ext cx="10171428" cy="5133333"/>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4D691B6-1577-0487-4FCD-658B2C0961D0}"/>
              </a:ext>
            </a:extLst>
          </p:cNvPr>
          <p:cNvSpPr txBox="1"/>
          <p:nvPr/>
        </p:nvSpPr>
        <p:spPr>
          <a:xfrm rot="20733504">
            <a:off x="1905803" y="3714115"/>
            <a:ext cx="3234089" cy="830997"/>
          </a:xfrm>
          <a:prstGeom prst="rect">
            <a:avLst/>
          </a:prstGeom>
          <a:noFill/>
        </p:spPr>
        <p:txBody>
          <a:bodyPr wrap="square" rtlCol="0">
            <a:spAutoFit/>
          </a:bodyPr>
          <a:lstStyle/>
          <a:p>
            <a:r>
              <a:rPr lang="en-US" sz="4800" dirty="0">
                <a:solidFill>
                  <a:srgbClr val="C00000"/>
                </a:solidFill>
                <a:latin typeface="Stencil" panose="040409050D0802020404" pitchFamily="82" charset="0"/>
              </a:rPr>
              <a:t>The PTNP</a:t>
            </a:r>
          </a:p>
        </p:txBody>
      </p:sp>
      <p:cxnSp>
        <p:nvCxnSpPr>
          <p:cNvPr id="7" name="Straight Arrow Connector 6">
            <a:extLst>
              <a:ext uri="{FF2B5EF4-FFF2-40B4-BE49-F238E27FC236}">
                <a16:creationId xmlns:a16="http://schemas.microsoft.com/office/drawing/2014/main" id="{342B7D5B-82A1-E53A-7333-35DCA571CBE7}"/>
              </a:ext>
            </a:extLst>
          </p:cNvPr>
          <p:cNvCxnSpPr>
            <a:cxnSpLocks/>
            <a:stCxn id="6" idx="2"/>
          </p:cNvCxnSpPr>
          <p:nvPr/>
        </p:nvCxnSpPr>
        <p:spPr>
          <a:xfrm flipH="1">
            <a:off x="5269733" y="5679778"/>
            <a:ext cx="1336551" cy="813097"/>
          </a:xfrm>
          <a:prstGeom prst="straightConnector1">
            <a:avLst/>
          </a:prstGeom>
          <a:ln w="38100">
            <a:solidFill>
              <a:srgbClr val="C00000"/>
            </a:solidFill>
            <a:tailEnd type="triangle"/>
          </a:ln>
        </p:spPr>
        <p:style>
          <a:lnRef idx="2">
            <a:schemeClr val="accent5"/>
          </a:lnRef>
          <a:fillRef idx="0">
            <a:schemeClr val="accent5"/>
          </a:fillRef>
          <a:effectRef idx="1">
            <a:schemeClr val="accent5"/>
          </a:effectRef>
          <a:fontRef idx="minor">
            <a:schemeClr val="tx1"/>
          </a:fontRef>
        </p:style>
      </p:cxnSp>
      <p:pic>
        <p:nvPicPr>
          <p:cNvPr id="6" name="Picture 5" descr="Table&#10;&#10;AI-generated content may be incorrect.">
            <a:extLst>
              <a:ext uri="{FF2B5EF4-FFF2-40B4-BE49-F238E27FC236}">
                <a16:creationId xmlns:a16="http://schemas.microsoft.com/office/drawing/2014/main" id="{2519DAB2-96E9-FBF2-9263-321A75C028EC}"/>
              </a:ext>
            </a:extLst>
          </p:cNvPr>
          <p:cNvPicPr>
            <a:picLocks noChangeAspect="1"/>
          </p:cNvPicPr>
          <p:nvPr/>
        </p:nvPicPr>
        <p:blipFill>
          <a:blip r:embed="rId3"/>
          <a:srcRect l="10550" b="25237"/>
          <a:stretch>
            <a:fillRect/>
          </a:stretch>
        </p:blipFill>
        <p:spPr>
          <a:xfrm>
            <a:off x="1153378" y="1402345"/>
            <a:ext cx="10905811" cy="4277433"/>
          </a:xfrm>
          <a:prstGeom prst="rect">
            <a:avLst/>
          </a:prstGeom>
          <a:ln>
            <a:noFill/>
          </a:ln>
          <a:effectLst>
            <a:outerShdw blurRad="292100" dist="139700" dir="2700000" algn="tl" rotWithShape="0">
              <a:srgbClr val="333333">
                <a:alpha val="65000"/>
              </a:srgbClr>
            </a:outerShdw>
          </a:effectLst>
        </p:spPr>
      </p:pic>
      <p:sp>
        <p:nvSpPr>
          <p:cNvPr id="8" name="Slide Number Placeholder 7">
            <a:extLst>
              <a:ext uri="{FF2B5EF4-FFF2-40B4-BE49-F238E27FC236}">
                <a16:creationId xmlns:a16="http://schemas.microsoft.com/office/drawing/2014/main" id="{CC5057E1-E34B-8061-333F-AD3355234379}"/>
              </a:ext>
            </a:extLst>
          </p:cNvPr>
          <p:cNvSpPr>
            <a:spLocks noGrp="1"/>
          </p:cNvSpPr>
          <p:nvPr>
            <p:ph type="sldNum" sz="quarter" idx="12"/>
          </p:nvPr>
        </p:nvSpPr>
        <p:spPr/>
        <p:txBody>
          <a:bodyPr/>
          <a:lstStyle/>
          <a:p>
            <a:fld id="{3CD42BB3-EA1A-435E-898F-BC58CCE90CCF}" type="slidenum">
              <a:rPr lang="en-US" smtClean="0"/>
              <a:t>30</a:t>
            </a:fld>
            <a:endParaRPr lang="en-US"/>
          </a:p>
        </p:txBody>
      </p:sp>
      <p:cxnSp>
        <p:nvCxnSpPr>
          <p:cNvPr id="9" name="Straight Arrow Connector 8">
            <a:extLst>
              <a:ext uri="{FF2B5EF4-FFF2-40B4-BE49-F238E27FC236}">
                <a16:creationId xmlns:a16="http://schemas.microsoft.com/office/drawing/2014/main" id="{6CDDA750-D5E7-7150-5DDA-AED53B435D21}"/>
              </a:ext>
            </a:extLst>
          </p:cNvPr>
          <p:cNvCxnSpPr>
            <a:cxnSpLocks/>
          </p:cNvCxnSpPr>
          <p:nvPr/>
        </p:nvCxnSpPr>
        <p:spPr>
          <a:xfrm>
            <a:off x="9116568" y="832069"/>
            <a:ext cx="900681" cy="618109"/>
          </a:xfrm>
          <a:prstGeom prst="straightConnector1">
            <a:avLst/>
          </a:prstGeom>
          <a:ln w="38100">
            <a:solidFill>
              <a:srgbClr val="C00000"/>
            </a:solidFill>
            <a:tailEnd type="triangle"/>
          </a:ln>
        </p:spPr>
        <p:style>
          <a:lnRef idx="2">
            <a:schemeClr val="accent5"/>
          </a:lnRef>
          <a:fillRef idx="0">
            <a:schemeClr val="accent5"/>
          </a:fillRef>
          <a:effectRef idx="1">
            <a:schemeClr val="accent5"/>
          </a:effectRef>
          <a:fontRef idx="minor">
            <a:schemeClr val="tx1"/>
          </a:fontRef>
        </p:style>
      </p:cxnSp>
      <p:sp>
        <p:nvSpPr>
          <p:cNvPr id="11" name="TextBox 10">
            <a:extLst>
              <a:ext uri="{FF2B5EF4-FFF2-40B4-BE49-F238E27FC236}">
                <a16:creationId xmlns:a16="http://schemas.microsoft.com/office/drawing/2014/main" id="{DBF5DA8D-D31F-42D3-A4EC-0A3C6B456327}"/>
              </a:ext>
            </a:extLst>
          </p:cNvPr>
          <p:cNvSpPr txBox="1"/>
          <p:nvPr/>
        </p:nvSpPr>
        <p:spPr>
          <a:xfrm>
            <a:off x="6358128" y="185738"/>
            <a:ext cx="4852416" cy="646331"/>
          </a:xfrm>
          <a:prstGeom prst="rect">
            <a:avLst/>
          </a:prstGeom>
          <a:noFill/>
          <a:ln w="47625">
            <a:solidFill>
              <a:srgbClr val="C00000"/>
            </a:solidFill>
          </a:ln>
        </p:spPr>
        <p:txBody>
          <a:bodyPr wrap="square" rtlCol="0">
            <a:spAutoFit/>
          </a:bodyPr>
          <a:lstStyle/>
          <a:p>
            <a:r>
              <a:rPr lang="en-US" b="1" dirty="0">
                <a:solidFill>
                  <a:srgbClr val="C00000"/>
                </a:solidFill>
              </a:rPr>
              <a:t>Orange columns communicate AID’s  Dispositions with transparency</a:t>
            </a:r>
          </a:p>
        </p:txBody>
      </p:sp>
    </p:spTree>
    <p:extLst>
      <p:ext uri="{BB962C8B-B14F-4D97-AF65-F5344CB8AC3E}">
        <p14:creationId xmlns:p14="http://schemas.microsoft.com/office/powerpoint/2010/main" val="336344027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6B066-104E-32D4-2406-7C0EC78C19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05A26A-077E-8FF4-6BBE-5ED48E64EA2D}"/>
              </a:ext>
            </a:extLst>
          </p:cNvPr>
          <p:cNvSpPr>
            <a:spLocks noGrp="1"/>
          </p:cNvSpPr>
          <p:nvPr>
            <p:ph type="title"/>
          </p:nvPr>
        </p:nvSpPr>
        <p:spPr/>
        <p:txBody>
          <a:bodyPr>
            <a:normAutofit/>
          </a:bodyPr>
          <a:lstStyle/>
          <a:p>
            <a:r>
              <a:rPr lang="en-US" sz="7200" b="1" dirty="0"/>
              <a:t>The PTNP</a:t>
            </a:r>
          </a:p>
        </p:txBody>
      </p:sp>
      <p:sp>
        <p:nvSpPr>
          <p:cNvPr id="3" name="Content Placeholder 2">
            <a:extLst>
              <a:ext uri="{FF2B5EF4-FFF2-40B4-BE49-F238E27FC236}">
                <a16:creationId xmlns:a16="http://schemas.microsoft.com/office/drawing/2014/main" id="{BBB4B0E1-A816-93C8-9537-3DA516D29F26}"/>
              </a:ext>
            </a:extLst>
          </p:cNvPr>
          <p:cNvSpPr>
            <a:spLocks noGrp="1"/>
          </p:cNvSpPr>
          <p:nvPr>
            <p:ph idx="1"/>
          </p:nvPr>
        </p:nvSpPr>
        <p:spPr/>
        <p:txBody>
          <a:bodyPr>
            <a:normAutofit fontScale="92500" lnSpcReduction="10000"/>
          </a:bodyPr>
          <a:lstStyle/>
          <a:p>
            <a:pPr lvl="1">
              <a:lnSpc>
                <a:spcPct val="100000"/>
              </a:lnSpc>
            </a:pPr>
            <a:r>
              <a:rPr lang="en-US" sz="4800" b="1" dirty="0">
                <a:solidFill>
                  <a:schemeClr val="bg1">
                    <a:lumMod val="50000"/>
                  </a:schemeClr>
                </a:solidFill>
              </a:rPr>
              <a:t>What? </a:t>
            </a:r>
          </a:p>
          <a:p>
            <a:pPr lvl="1">
              <a:lnSpc>
                <a:spcPct val="100000"/>
              </a:lnSpc>
            </a:pPr>
            <a:r>
              <a:rPr lang="en-US" sz="4800" b="1" dirty="0">
                <a:solidFill>
                  <a:schemeClr val="bg1">
                    <a:lumMod val="50000"/>
                  </a:schemeClr>
                </a:solidFill>
              </a:rPr>
              <a:t>Who? </a:t>
            </a:r>
          </a:p>
          <a:p>
            <a:pPr lvl="1">
              <a:lnSpc>
                <a:spcPct val="100000"/>
              </a:lnSpc>
            </a:pPr>
            <a:r>
              <a:rPr lang="en-US" sz="4800" b="1" dirty="0">
                <a:solidFill>
                  <a:schemeClr val="bg1">
                    <a:lumMod val="50000"/>
                  </a:schemeClr>
                </a:solidFill>
              </a:rPr>
              <a:t>Why? </a:t>
            </a:r>
          </a:p>
          <a:p>
            <a:pPr lvl="1">
              <a:lnSpc>
                <a:spcPct val="100000"/>
              </a:lnSpc>
            </a:pPr>
            <a:r>
              <a:rPr lang="en-US" sz="4800" b="1" dirty="0">
                <a:solidFill>
                  <a:schemeClr val="bg1">
                    <a:lumMod val="50000"/>
                  </a:schemeClr>
                </a:solidFill>
              </a:rPr>
              <a:t>Where? </a:t>
            </a:r>
          </a:p>
          <a:p>
            <a:pPr lvl="1">
              <a:lnSpc>
                <a:spcPct val="100000"/>
              </a:lnSpc>
            </a:pPr>
            <a:r>
              <a:rPr lang="en-US" sz="4800" b="1" dirty="0">
                <a:solidFill>
                  <a:schemeClr val="bg1">
                    <a:lumMod val="50000"/>
                  </a:schemeClr>
                </a:solidFill>
              </a:rPr>
              <a:t>How? </a:t>
            </a:r>
          </a:p>
          <a:p>
            <a:pPr lvl="1">
              <a:lnSpc>
                <a:spcPct val="110000"/>
              </a:lnSpc>
            </a:pPr>
            <a:r>
              <a:rPr lang="en-US" sz="4800" b="1" dirty="0"/>
              <a:t>When? </a:t>
            </a:r>
          </a:p>
          <a:p>
            <a:pPr marL="0" indent="0">
              <a:buNone/>
            </a:pPr>
            <a:endParaRPr lang="en-US" dirty="0"/>
          </a:p>
        </p:txBody>
      </p:sp>
      <p:sp>
        <p:nvSpPr>
          <p:cNvPr id="4" name="Slide Number Placeholder 3">
            <a:extLst>
              <a:ext uri="{FF2B5EF4-FFF2-40B4-BE49-F238E27FC236}">
                <a16:creationId xmlns:a16="http://schemas.microsoft.com/office/drawing/2014/main" id="{0C858C57-F934-EC57-FB3A-D52BB24A7696}"/>
              </a:ext>
            </a:extLst>
          </p:cNvPr>
          <p:cNvSpPr>
            <a:spLocks noGrp="1"/>
          </p:cNvSpPr>
          <p:nvPr>
            <p:ph type="sldNum" sz="quarter" idx="12"/>
          </p:nvPr>
        </p:nvSpPr>
        <p:spPr/>
        <p:txBody>
          <a:bodyPr/>
          <a:lstStyle/>
          <a:p>
            <a:fld id="{3CD42BB3-EA1A-435E-898F-BC58CCE90CCF}" type="slidenum">
              <a:rPr lang="en-US" smtClean="0"/>
              <a:t>31</a:t>
            </a:fld>
            <a:endParaRPr lang="en-US"/>
          </a:p>
        </p:txBody>
      </p:sp>
    </p:spTree>
    <p:extLst>
      <p:ext uri="{BB962C8B-B14F-4D97-AF65-F5344CB8AC3E}">
        <p14:creationId xmlns:p14="http://schemas.microsoft.com/office/powerpoint/2010/main" val="8881723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D8891-1A22-E057-EB6F-27DBE886D9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52A5C8-054F-AB96-D32D-BEF462B9FB94}"/>
              </a:ext>
            </a:extLst>
          </p:cNvPr>
          <p:cNvSpPr>
            <a:spLocks noGrp="1"/>
          </p:cNvSpPr>
          <p:nvPr>
            <p:ph type="title"/>
          </p:nvPr>
        </p:nvSpPr>
        <p:spPr/>
        <p:txBody>
          <a:bodyPr/>
          <a:lstStyle/>
          <a:p>
            <a:r>
              <a:rPr lang="en-US" dirty="0"/>
              <a:t>When? </a:t>
            </a:r>
            <a:r>
              <a:rPr lang="en-US" dirty="0">
                <a:solidFill>
                  <a:schemeClr val="bg1">
                    <a:lumMod val="65000"/>
                  </a:schemeClr>
                </a:solidFill>
              </a:rPr>
              <a:t>… do I engage in this process?</a:t>
            </a:r>
            <a:endParaRPr lang="en-US" dirty="0"/>
          </a:p>
        </p:txBody>
      </p:sp>
      <p:sp>
        <p:nvSpPr>
          <p:cNvPr id="3" name="Content Placeholder 2">
            <a:extLst>
              <a:ext uri="{FF2B5EF4-FFF2-40B4-BE49-F238E27FC236}">
                <a16:creationId xmlns:a16="http://schemas.microsoft.com/office/drawing/2014/main" id="{3A05AE08-D448-2AFA-F4D0-5E1237EA14A4}"/>
              </a:ext>
            </a:extLst>
          </p:cNvPr>
          <p:cNvSpPr>
            <a:spLocks noGrp="1"/>
          </p:cNvSpPr>
          <p:nvPr>
            <p:ph idx="1"/>
          </p:nvPr>
        </p:nvSpPr>
        <p:spPr/>
        <p:txBody>
          <a:bodyPr>
            <a:normAutofit fontScale="92500" lnSpcReduction="10000"/>
          </a:bodyPr>
          <a:lstStyle/>
          <a:p>
            <a:r>
              <a:rPr lang="en-US" dirty="0">
                <a:solidFill>
                  <a:schemeClr val="bg1">
                    <a:lumMod val="65000"/>
                  </a:schemeClr>
                </a:solidFill>
              </a:rPr>
              <a:t>The </a:t>
            </a:r>
            <a:r>
              <a:rPr lang="en-US" i="1" dirty="0">
                <a:solidFill>
                  <a:schemeClr val="bg1">
                    <a:lumMod val="65000"/>
                  </a:schemeClr>
                </a:solidFill>
                <a:hlinkClick r:id="rId2">
                  <a:extLst>
                    <a:ext uri="{A12FA001-AC4F-418D-AE19-62706E023703}">
                      <ahyp:hlinkClr xmlns:ahyp="http://schemas.microsoft.com/office/drawing/2018/hyperlinkcolor" val="tx"/>
                    </a:ext>
                  </a:extLst>
                </a:hlinkClick>
              </a:rPr>
              <a:t>PBM PTNP Review Process </a:t>
            </a:r>
            <a:r>
              <a:rPr lang="en-US" i="1" dirty="0">
                <a:solidFill>
                  <a:schemeClr val="bg1">
                    <a:lumMod val="65000"/>
                  </a:schemeClr>
                </a:solidFill>
              </a:rPr>
              <a:t> </a:t>
            </a:r>
            <a:r>
              <a:rPr lang="en-US" dirty="0">
                <a:solidFill>
                  <a:schemeClr val="bg1">
                    <a:lumMod val="65000"/>
                  </a:schemeClr>
                </a:solidFill>
              </a:rPr>
              <a:t>is a new 2026 document located at </a:t>
            </a:r>
            <a:r>
              <a:rPr lang="en-US" dirty="0">
                <a:solidFill>
                  <a:schemeClr val="bg1">
                    <a:lumMod val="65000"/>
                  </a:schemeClr>
                </a:solidFill>
                <a:hlinkClick r:id="rId3">
                  <a:extLst>
                    <a:ext uri="{A12FA001-AC4F-418D-AE19-62706E023703}">
                      <ahyp:hlinkClr xmlns:ahyp="http://schemas.microsoft.com/office/drawing/2018/hyperlinkcolor" val="tx"/>
                    </a:ext>
                  </a:extLst>
                </a:hlinkClick>
              </a:rPr>
              <a:t>https://rhld.insurance.arkansas.gov/PBMRegulation</a:t>
            </a:r>
            <a:r>
              <a:rPr lang="en-US" dirty="0">
                <a:solidFill>
                  <a:schemeClr val="bg1">
                    <a:lumMod val="65000"/>
                  </a:schemeClr>
                </a:solidFill>
              </a:rPr>
              <a:t> that details how an insurer/PBM could engage in the PTNP process. </a:t>
            </a:r>
          </a:p>
          <a:p>
            <a:r>
              <a:rPr lang="en-US" dirty="0">
                <a:solidFill>
                  <a:schemeClr val="bg1">
                    <a:lumMod val="65000"/>
                  </a:schemeClr>
                </a:solidFill>
              </a:rPr>
              <a:t>It is a step-by-step process document. Besides describing each process, it details the following associated with the process</a:t>
            </a:r>
          </a:p>
          <a:p>
            <a:pPr marL="914400" lvl="1" indent="-457200">
              <a:buFont typeface="+mj-lt"/>
              <a:buAutoNum type="arabicPeriod"/>
            </a:pPr>
            <a:r>
              <a:rPr lang="en-US" dirty="0">
                <a:solidFill>
                  <a:schemeClr val="bg1">
                    <a:lumMod val="65000"/>
                  </a:schemeClr>
                </a:solidFill>
              </a:rPr>
              <a:t>The accountable actor for the process.</a:t>
            </a:r>
          </a:p>
          <a:p>
            <a:pPr marL="914400" lvl="1" indent="-457200">
              <a:buFont typeface="+mj-lt"/>
              <a:buAutoNum type="arabicPeriod"/>
            </a:pPr>
            <a:r>
              <a:rPr lang="en-US" dirty="0">
                <a:solidFill>
                  <a:schemeClr val="bg1">
                    <a:lumMod val="65000"/>
                  </a:schemeClr>
                </a:solidFill>
              </a:rPr>
              <a:t>The inputs and outputs of the process, down to naming conventions.</a:t>
            </a:r>
          </a:p>
          <a:p>
            <a:pPr marL="914400" lvl="1" indent="-457200">
              <a:buFont typeface="+mj-lt"/>
              <a:buAutoNum type="arabicPeriod"/>
            </a:pPr>
            <a:r>
              <a:rPr lang="en-US" dirty="0">
                <a:solidFill>
                  <a:schemeClr val="bg1">
                    <a:lumMod val="65000"/>
                  </a:schemeClr>
                </a:solidFill>
              </a:rPr>
              <a:t>Location to get the inputs and deliver the outputs.</a:t>
            </a:r>
          </a:p>
          <a:p>
            <a:pPr marL="914400" lvl="1" indent="-457200">
              <a:buFont typeface="+mj-lt"/>
              <a:buAutoNum type="arabicPeriod"/>
            </a:pPr>
            <a:r>
              <a:rPr lang="en-US" dirty="0"/>
              <a:t>Date when the inputs are available and outputs are due.    </a:t>
            </a:r>
          </a:p>
          <a:p>
            <a:pPr lvl="1"/>
            <a:endParaRPr lang="en-US" dirty="0"/>
          </a:p>
          <a:p>
            <a:pPr marL="0" indent="0">
              <a:buNone/>
            </a:pPr>
            <a:r>
              <a:rPr lang="en-US" dirty="0"/>
              <a:t>Let’s look at the process timeline with illustrations… </a:t>
            </a:r>
          </a:p>
          <a:p>
            <a:pPr>
              <a:buFont typeface="Wingdings" panose="05000000000000000000" pitchFamily="2" charset="2"/>
              <a:buChar char="Ø"/>
            </a:pPr>
            <a:r>
              <a:rPr lang="en-US" dirty="0"/>
              <a:t>as of Jan 9, 2026, when this tutorial was made   </a:t>
            </a:r>
          </a:p>
          <a:p>
            <a:endParaRPr lang="en-US" dirty="0"/>
          </a:p>
        </p:txBody>
      </p:sp>
      <p:sp>
        <p:nvSpPr>
          <p:cNvPr id="4" name="Slide Number Placeholder 3">
            <a:extLst>
              <a:ext uri="{FF2B5EF4-FFF2-40B4-BE49-F238E27FC236}">
                <a16:creationId xmlns:a16="http://schemas.microsoft.com/office/drawing/2014/main" id="{8B230769-8F5E-3EF2-3CC0-44A4DE2E0937}"/>
              </a:ext>
            </a:extLst>
          </p:cNvPr>
          <p:cNvSpPr>
            <a:spLocks noGrp="1"/>
          </p:cNvSpPr>
          <p:nvPr>
            <p:ph type="sldNum" sz="quarter" idx="12"/>
          </p:nvPr>
        </p:nvSpPr>
        <p:spPr/>
        <p:txBody>
          <a:bodyPr/>
          <a:lstStyle/>
          <a:p>
            <a:fld id="{3CD42BB3-EA1A-435E-898F-BC58CCE90CCF}" type="slidenum">
              <a:rPr lang="en-US" smtClean="0"/>
              <a:t>32</a:t>
            </a:fld>
            <a:endParaRPr lang="en-US"/>
          </a:p>
        </p:txBody>
      </p:sp>
      <p:pic>
        <p:nvPicPr>
          <p:cNvPr id="6" name="Picture 5" descr="A picture containing dark, night sky&#10;&#10;AI-generated content may be incorrect.">
            <a:extLst>
              <a:ext uri="{FF2B5EF4-FFF2-40B4-BE49-F238E27FC236}">
                <a16:creationId xmlns:a16="http://schemas.microsoft.com/office/drawing/2014/main" id="{EAC861B8-D097-69F5-C921-399531B09CB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4280394"/>
            <a:ext cx="1269979" cy="1269979"/>
          </a:xfrm>
          <a:prstGeom prst="rect">
            <a:avLst/>
          </a:prstGeom>
        </p:spPr>
      </p:pic>
    </p:spTree>
    <p:extLst>
      <p:ext uri="{BB962C8B-B14F-4D97-AF65-F5344CB8AC3E}">
        <p14:creationId xmlns:p14="http://schemas.microsoft.com/office/powerpoint/2010/main" val="9746702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500"/>
                                        <p:tgtEl>
                                          <p:spTgt spid="3">
                                            <p:txEl>
                                              <p:pRg st="7" end="7"/>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fade">
                                      <p:cBhvr>
                                        <p:cTn id="1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10" descr="C:\Users\tdasgupta\AppData\Local\Microsoft\Windows\Temporary Internet Files\Content.IE5\QECY1J48\724px-Office-excel.svg[1].png">
            <a:extLst>
              <a:ext uri="{FF2B5EF4-FFF2-40B4-BE49-F238E27FC236}">
                <a16:creationId xmlns:a16="http://schemas.microsoft.com/office/drawing/2014/main" id="{555EB5F4-4605-3642-7285-8A18BD91A7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38616" y="1321892"/>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C:\Users\tdasgupta\AppData\Local\Microsoft\Windows\Temporary Internet Files\Content.IE5\QECY1J48\724px-Office-excel.svg[1].png">
            <a:extLst>
              <a:ext uri="{FF2B5EF4-FFF2-40B4-BE49-F238E27FC236}">
                <a16:creationId xmlns:a16="http://schemas.microsoft.com/office/drawing/2014/main" id="{238B16B9-67F6-D1E7-C510-85822E4995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20063" y="4908795"/>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C:\Users\tdasgupta\AppData\Local\Microsoft\Windows\Temporary Internet Files\Content.IE5\QECY1J48\724px-Office-excel.svg[1].png">
            <a:extLst>
              <a:ext uri="{FF2B5EF4-FFF2-40B4-BE49-F238E27FC236}">
                <a16:creationId xmlns:a16="http://schemas.microsoft.com/office/drawing/2014/main" id="{69395062-BDBA-4B4A-935B-2846BC246F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0514" y="4917498"/>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C:\Users\tdasgupta\AppData\Local\Microsoft\Windows\Temporary Internet Files\Content.IE5\QECY1J48\724px-Office-excel.svg[1].png">
            <a:extLst>
              <a:ext uri="{FF2B5EF4-FFF2-40B4-BE49-F238E27FC236}">
                <a16:creationId xmlns:a16="http://schemas.microsoft.com/office/drawing/2014/main" id="{B0936857-B9FF-A9DA-DF5F-A81602026E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79594" y="3054194"/>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C:\Users\tdasgupta\AppData\Local\Microsoft\Windows\Temporary Internet Files\Content.IE5\QECY1J48\724px-Office-excel.svg[1].png">
            <a:extLst>
              <a:ext uri="{FF2B5EF4-FFF2-40B4-BE49-F238E27FC236}">
                <a16:creationId xmlns:a16="http://schemas.microsoft.com/office/drawing/2014/main" id="{EA860B84-071E-D6C2-54BD-7FB27648DC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0514" y="3141814"/>
            <a:ext cx="543074" cy="7681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a:t>PTNP maintenance timeline: </a:t>
            </a:r>
            <a:r>
              <a:rPr lang="en-US" u="sng" dirty="0"/>
              <a:t>2026 Round 1</a:t>
            </a:r>
          </a:p>
        </p:txBody>
      </p:sp>
      <p:sp>
        <p:nvSpPr>
          <p:cNvPr id="4" name="Slide Number Placeholder 3"/>
          <p:cNvSpPr>
            <a:spLocks noGrp="1"/>
          </p:cNvSpPr>
          <p:nvPr>
            <p:ph type="sldNum" sz="quarter" idx="12"/>
          </p:nvPr>
        </p:nvSpPr>
        <p:spPr/>
        <p:txBody>
          <a:bodyPr/>
          <a:lstStyle/>
          <a:p>
            <a:fld id="{62DBCB69-547C-4F68-819F-474A80AB012D}" type="slidenum">
              <a:rPr lang="en-US" smtClean="0"/>
              <a:t>33</a:t>
            </a:fld>
            <a:endParaRPr lang="en-US"/>
          </a:p>
        </p:txBody>
      </p:sp>
      <p:sp>
        <p:nvSpPr>
          <p:cNvPr id="6" name="Rounded Rectangle 5"/>
          <p:cNvSpPr/>
          <p:nvPr/>
        </p:nvSpPr>
        <p:spPr>
          <a:xfrm>
            <a:off x="2135038" y="3505200"/>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Initial  Provider Type NPI Pool (AID)</a:t>
            </a:r>
          </a:p>
        </p:txBody>
      </p:sp>
      <p:sp>
        <p:nvSpPr>
          <p:cNvPr id="7" name="Rounded Rectangle 6"/>
          <p:cNvSpPr/>
          <p:nvPr/>
        </p:nvSpPr>
        <p:spPr>
          <a:xfrm>
            <a:off x="2136475" y="5334000"/>
            <a:ext cx="1981200" cy="9144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Addition-Deletion Suggestions by individual carriers (Issuers)</a:t>
            </a:r>
          </a:p>
        </p:txBody>
      </p:sp>
      <p:sp>
        <p:nvSpPr>
          <p:cNvPr id="8" name="Rounded Rectangle 7"/>
          <p:cNvSpPr/>
          <p:nvPr/>
        </p:nvSpPr>
        <p:spPr>
          <a:xfrm>
            <a:off x="7010400" y="5334000"/>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 Industry Provider Type Addition-Deletion suggestions (AID)</a:t>
            </a:r>
          </a:p>
        </p:txBody>
      </p:sp>
      <p:sp>
        <p:nvSpPr>
          <p:cNvPr id="9" name="Rounded Rectangle 8"/>
          <p:cNvSpPr/>
          <p:nvPr/>
        </p:nvSpPr>
        <p:spPr>
          <a:xfrm>
            <a:off x="7010400" y="3505200"/>
            <a:ext cx="1981200" cy="914400"/>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t>Votes by individual carriers (Issuers)</a:t>
            </a:r>
            <a:endParaRPr lang="en-US" sz="1400" i="1" dirty="0"/>
          </a:p>
        </p:txBody>
      </p:sp>
      <p:sp>
        <p:nvSpPr>
          <p:cNvPr id="10" name="Rounded Rectangle 9"/>
          <p:cNvSpPr/>
          <p:nvPr/>
        </p:nvSpPr>
        <p:spPr>
          <a:xfrm>
            <a:off x="7010400" y="1693653"/>
            <a:ext cx="19812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Finalized  Provider Type-NPI Pool (AID)</a:t>
            </a:r>
          </a:p>
        </p:txBody>
      </p:sp>
      <p:sp>
        <p:nvSpPr>
          <p:cNvPr id="13" name="Right Arrow 12"/>
          <p:cNvSpPr/>
          <p:nvPr/>
        </p:nvSpPr>
        <p:spPr>
          <a:xfrm rot="5400000">
            <a:off x="2781300" y="47625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endParaRPr lang="en-US" sz="1600" dirty="0"/>
          </a:p>
        </p:txBody>
      </p:sp>
      <p:sp>
        <p:nvSpPr>
          <p:cNvPr id="14" name="Right Arrow 13"/>
          <p:cNvSpPr/>
          <p:nvPr/>
        </p:nvSpPr>
        <p:spPr>
          <a:xfrm>
            <a:off x="5257800" y="56769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horz" wrap="none" rtlCol="0" anchor="t" anchorCtr="0"/>
          <a:lstStyle/>
          <a:p>
            <a:pPr algn="ctr"/>
            <a:endParaRPr lang="en-US" sz="1600" dirty="0"/>
          </a:p>
        </p:txBody>
      </p:sp>
      <p:sp>
        <p:nvSpPr>
          <p:cNvPr id="15" name="Right Arrow 14"/>
          <p:cNvSpPr/>
          <p:nvPr/>
        </p:nvSpPr>
        <p:spPr>
          <a:xfrm rot="16200000" flipV="1">
            <a:off x="7734300" y="4759625"/>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endParaRPr lang="en-US" sz="1600" dirty="0"/>
          </a:p>
        </p:txBody>
      </p:sp>
      <p:sp>
        <p:nvSpPr>
          <p:cNvPr id="17" name="Right Arrow 16"/>
          <p:cNvSpPr/>
          <p:nvPr/>
        </p:nvSpPr>
        <p:spPr>
          <a:xfrm rot="16200000" flipV="1">
            <a:off x="7721360" y="2895600"/>
            <a:ext cx="533400" cy="304800"/>
          </a:xfrm>
          <a:prstGeom prst="rightArrow">
            <a:avLst/>
          </a:prstGeom>
          <a:solidFill>
            <a:schemeClr val="accent3"/>
          </a:solidFill>
          <a:ln>
            <a:noFill/>
          </a:ln>
        </p:spPr>
        <p:style>
          <a:lnRef idx="2">
            <a:schemeClr val="accent5"/>
          </a:lnRef>
          <a:fillRef idx="1">
            <a:schemeClr val="lt1"/>
          </a:fillRef>
          <a:effectRef idx="0">
            <a:schemeClr val="accent5"/>
          </a:effectRef>
          <a:fontRef idx="minor">
            <a:schemeClr val="dk1"/>
          </a:fontRef>
        </p:style>
        <p:txBody>
          <a:bodyPr vert="vert270" wrap="none" rtlCol="0" anchor="ctr"/>
          <a:lstStyle/>
          <a:p>
            <a:pPr algn="ctr"/>
            <a:endParaRPr lang="en-US" sz="1600" dirty="0"/>
          </a:p>
        </p:txBody>
      </p:sp>
      <p:sp>
        <p:nvSpPr>
          <p:cNvPr id="18" name="TextBox 17"/>
          <p:cNvSpPr txBox="1"/>
          <p:nvPr/>
        </p:nvSpPr>
        <p:spPr>
          <a:xfrm>
            <a:off x="2011945" y="1200982"/>
            <a:ext cx="6324600" cy="769441"/>
          </a:xfrm>
          <a:prstGeom prst="rect">
            <a:avLst/>
          </a:prstGeom>
          <a:noFill/>
        </p:spPr>
        <p:txBody>
          <a:bodyPr wrap="square" rtlCol="0">
            <a:spAutoFit/>
          </a:bodyPr>
          <a:lstStyle/>
          <a:p>
            <a:r>
              <a:rPr lang="en-US" sz="2000" b="1" dirty="0">
                <a:solidFill>
                  <a:srgbClr val="C00000"/>
                </a:solidFill>
              </a:rPr>
              <a:t>All details available in the </a:t>
            </a:r>
            <a:r>
              <a:rPr lang="en-US" sz="2000" b="1" i="1" dirty="0">
                <a:solidFill>
                  <a:srgbClr val="C00000"/>
                </a:solidFill>
                <a:hlinkClick r:id="rId3">
                  <a:extLst>
                    <a:ext uri="{A12FA001-AC4F-418D-AE19-62706E023703}">
                      <ahyp:hlinkClr xmlns:ahyp="http://schemas.microsoft.com/office/drawing/2018/hyperlinkcolor" val="tx"/>
                    </a:ext>
                  </a:extLst>
                </a:hlinkClick>
              </a:rPr>
              <a:t>PBM PTNP Review Process </a:t>
            </a:r>
            <a:endParaRPr lang="en-US" sz="2000" b="1" i="1" dirty="0">
              <a:solidFill>
                <a:srgbClr val="C00000"/>
              </a:solidFill>
            </a:endParaRPr>
          </a:p>
          <a:p>
            <a:endParaRPr lang="en-US" sz="2400" b="1" i="1" dirty="0">
              <a:solidFill>
                <a:srgbClr val="C00000"/>
              </a:solidFill>
            </a:endParaRPr>
          </a:p>
        </p:txBody>
      </p:sp>
      <p:sp>
        <p:nvSpPr>
          <p:cNvPr id="19" name="Rounded Rectangular Callout 18"/>
          <p:cNvSpPr/>
          <p:nvPr/>
        </p:nvSpPr>
        <p:spPr>
          <a:xfrm>
            <a:off x="4103707" y="4840898"/>
            <a:ext cx="1524000" cy="609600"/>
          </a:xfrm>
          <a:prstGeom prst="wedgeRoundRectCallout">
            <a:avLst>
              <a:gd name="adj1" fmla="val -47062"/>
              <a:gd name="adj2" fmla="val 10822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Jan 15, 2026</a:t>
            </a:r>
          </a:p>
        </p:txBody>
      </p:sp>
      <p:sp>
        <p:nvSpPr>
          <p:cNvPr id="20" name="Rounded Rectangular Callout 19"/>
          <p:cNvSpPr/>
          <p:nvPr/>
        </p:nvSpPr>
        <p:spPr>
          <a:xfrm>
            <a:off x="5085845" y="3392012"/>
            <a:ext cx="1524000" cy="609600"/>
          </a:xfrm>
          <a:prstGeom prst="wedgeRoundRectCallout">
            <a:avLst>
              <a:gd name="adj1" fmla="val 74614"/>
              <a:gd name="adj2" fmla="val 27648"/>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Feb 27, 2026</a:t>
            </a:r>
          </a:p>
        </p:txBody>
      </p:sp>
      <p:sp>
        <p:nvSpPr>
          <p:cNvPr id="21" name="Rounded Rectangular Callout 20"/>
          <p:cNvSpPr/>
          <p:nvPr/>
        </p:nvSpPr>
        <p:spPr>
          <a:xfrm>
            <a:off x="5410200" y="2688385"/>
            <a:ext cx="1676400" cy="609600"/>
          </a:xfrm>
          <a:prstGeom prst="wedgeRoundRectCallout">
            <a:avLst>
              <a:gd name="adj1" fmla="val 46945"/>
              <a:gd name="adj2" fmla="val -122650"/>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Mar 16, 2026</a:t>
            </a:r>
          </a:p>
        </p:txBody>
      </p:sp>
      <p:sp>
        <p:nvSpPr>
          <p:cNvPr id="22" name="Rounded Rectangle 21"/>
          <p:cNvSpPr/>
          <p:nvPr/>
        </p:nvSpPr>
        <p:spPr>
          <a:xfrm>
            <a:off x="2311015" y="3106298"/>
            <a:ext cx="1600200" cy="304703"/>
          </a:xfrm>
          <a:prstGeom prst="roundRect">
            <a:avLst/>
          </a:prstGeom>
          <a:ln w="50800"/>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1</a:t>
            </a:r>
          </a:p>
        </p:txBody>
      </p:sp>
      <p:sp>
        <p:nvSpPr>
          <p:cNvPr id="23" name="Rounded Rectangle 22"/>
          <p:cNvSpPr/>
          <p:nvPr/>
        </p:nvSpPr>
        <p:spPr>
          <a:xfrm>
            <a:off x="7281741" y="6416773"/>
            <a:ext cx="1590918" cy="335215"/>
          </a:xfrm>
          <a:prstGeom prst="roundRect">
            <a:avLst/>
          </a:prstGeom>
          <a:ln w="50800"/>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Arial Black" panose="020B0A04020102020204" pitchFamily="34" charset="0"/>
              </a:rPr>
              <a:t>Stage 2</a:t>
            </a:r>
          </a:p>
        </p:txBody>
      </p:sp>
      <p:sp>
        <p:nvSpPr>
          <p:cNvPr id="16" name="Rounded Rectangular Callout 18">
            <a:extLst>
              <a:ext uri="{FF2B5EF4-FFF2-40B4-BE49-F238E27FC236}">
                <a16:creationId xmlns:a16="http://schemas.microsoft.com/office/drawing/2014/main" id="{2497FFF4-7180-4548-A681-1DA5D30E5100}"/>
              </a:ext>
            </a:extLst>
          </p:cNvPr>
          <p:cNvSpPr/>
          <p:nvPr/>
        </p:nvSpPr>
        <p:spPr>
          <a:xfrm>
            <a:off x="4795863" y="4153641"/>
            <a:ext cx="1524000" cy="609600"/>
          </a:xfrm>
          <a:prstGeom prst="wedgeRoundRectCallout">
            <a:avLst>
              <a:gd name="adj1" fmla="val 94250"/>
              <a:gd name="adj2" fmla="val 180135"/>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Jan 30, 2026</a:t>
            </a:r>
          </a:p>
        </p:txBody>
      </p:sp>
      <p:sp>
        <p:nvSpPr>
          <p:cNvPr id="26" name="Rounded Rectangular Callout 18">
            <a:extLst>
              <a:ext uri="{FF2B5EF4-FFF2-40B4-BE49-F238E27FC236}">
                <a16:creationId xmlns:a16="http://schemas.microsoft.com/office/drawing/2014/main" id="{788425EA-FBEC-7BF5-CE60-D1DF7D9DCAA7}"/>
              </a:ext>
            </a:extLst>
          </p:cNvPr>
          <p:cNvSpPr/>
          <p:nvPr/>
        </p:nvSpPr>
        <p:spPr>
          <a:xfrm>
            <a:off x="76200" y="3585663"/>
            <a:ext cx="1524000" cy="609600"/>
          </a:xfrm>
          <a:prstGeom prst="wedgeRoundRectCallout">
            <a:avLst>
              <a:gd name="adj1" fmla="val 77738"/>
              <a:gd name="adj2" fmla="val 19724"/>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Dec1, 2025</a:t>
            </a:r>
          </a:p>
        </p:txBody>
      </p:sp>
      <p:sp>
        <p:nvSpPr>
          <p:cNvPr id="27" name="Rounded Rectangle 5">
            <a:extLst>
              <a:ext uri="{FF2B5EF4-FFF2-40B4-BE49-F238E27FC236}">
                <a16:creationId xmlns:a16="http://schemas.microsoft.com/office/drawing/2014/main" id="{F2C1737C-7B73-536B-4E75-9B30F68DB934}"/>
              </a:ext>
            </a:extLst>
          </p:cNvPr>
          <p:cNvSpPr/>
          <p:nvPr/>
        </p:nvSpPr>
        <p:spPr>
          <a:xfrm>
            <a:off x="750182" y="2208394"/>
            <a:ext cx="1363952" cy="42373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AID artifact</a:t>
            </a:r>
          </a:p>
        </p:txBody>
      </p:sp>
      <p:sp>
        <p:nvSpPr>
          <p:cNvPr id="29" name="Rounded Rectangle 6">
            <a:extLst>
              <a:ext uri="{FF2B5EF4-FFF2-40B4-BE49-F238E27FC236}">
                <a16:creationId xmlns:a16="http://schemas.microsoft.com/office/drawing/2014/main" id="{FFF2D0D9-54C7-3B80-407F-9EB9EBCA00CE}"/>
              </a:ext>
            </a:extLst>
          </p:cNvPr>
          <p:cNvSpPr/>
          <p:nvPr/>
        </p:nvSpPr>
        <p:spPr>
          <a:xfrm>
            <a:off x="771086" y="2688385"/>
            <a:ext cx="1363952" cy="423739"/>
          </a:xfrm>
          <a:prstGeom prst="roundRect">
            <a:avLst/>
          </a:prstGeom>
          <a:solidFill>
            <a:srgbClr val="C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i="1" dirty="0"/>
              <a:t>Issuer artifact</a:t>
            </a:r>
          </a:p>
        </p:txBody>
      </p:sp>
      <p:sp>
        <p:nvSpPr>
          <p:cNvPr id="30" name="TextBox 29">
            <a:extLst>
              <a:ext uri="{FF2B5EF4-FFF2-40B4-BE49-F238E27FC236}">
                <a16:creationId xmlns:a16="http://schemas.microsoft.com/office/drawing/2014/main" id="{F02B920E-7EC6-11CC-A4B4-BF7ACCAEA42E}"/>
              </a:ext>
            </a:extLst>
          </p:cNvPr>
          <p:cNvSpPr txBox="1"/>
          <p:nvPr/>
        </p:nvSpPr>
        <p:spPr>
          <a:xfrm>
            <a:off x="293089" y="1854652"/>
            <a:ext cx="1607788" cy="369332"/>
          </a:xfrm>
          <a:prstGeom prst="rect">
            <a:avLst/>
          </a:prstGeom>
          <a:noFill/>
        </p:spPr>
        <p:txBody>
          <a:bodyPr wrap="square" rtlCol="0">
            <a:spAutoFit/>
          </a:bodyPr>
          <a:lstStyle/>
          <a:p>
            <a:r>
              <a:rPr lang="en-US" u="sng" dirty="0"/>
              <a:t>Color legend</a:t>
            </a:r>
          </a:p>
        </p:txBody>
      </p:sp>
    </p:spTree>
    <p:extLst>
      <p:ext uri="{BB962C8B-B14F-4D97-AF65-F5344CB8AC3E}">
        <p14:creationId xmlns:p14="http://schemas.microsoft.com/office/powerpoint/2010/main" val="22954295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childTnLst>
                          </p:cTn>
                        </p:par>
                        <p:par>
                          <p:cTn id="62" fill="hold">
                            <p:stCondLst>
                              <p:cond delay="500"/>
                            </p:stCondLst>
                            <p:childTnLst>
                              <p:par>
                                <p:cTn id="63" presetID="10" presetClass="entr" presetSubtype="0" fill="hold" grpId="0" nodeType="afterEffect">
                                  <p:stCondLst>
                                    <p:cond delay="50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9"/>
                                        </p:tgtEl>
                                        <p:attrNameLst>
                                          <p:attrName>style.visibility</p:attrName>
                                        </p:attrNameLst>
                                      </p:cBhvr>
                                      <p:to>
                                        <p:strVal val="visible"/>
                                      </p:to>
                                    </p:set>
                                    <p:animEffect transition="in" filter="fade">
                                      <p:cBhvr>
                                        <p:cTn id="68" dur="500"/>
                                        <p:tgtEl>
                                          <p:spTgt spid="9"/>
                                        </p:tgtEl>
                                      </p:cBhvr>
                                    </p:animEffect>
                                  </p:childTnLst>
                                </p:cTn>
                              </p:par>
                              <p:par>
                                <p:cTn id="69" presetID="10" presetClass="entr" presetSubtype="0" fill="hold" nodeType="with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500"/>
                                        <p:tgtEl>
                                          <p:spTgt spid="2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Effect transition="in" filter="fade">
                                      <p:cBhvr>
                                        <p:cTn id="76" dur="500"/>
                                        <p:tgtEl>
                                          <p:spTgt spid="1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500"/>
                                        <p:tgtEl>
                                          <p:spTgt spid="10"/>
                                        </p:tgtEl>
                                      </p:cBhvr>
                                    </p:animEffect>
                                  </p:childTnLst>
                                </p:cTn>
                              </p:par>
                              <p:par>
                                <p:cTn id="80" presetID="10" presetClass="entr" presetSubtype="0"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fade">
                                      <p:cBhvr>
                                        <p:cTn id="85" dur="500"/>
                                        <p:tgtEl>
                                          <p:spTgt spid="21"/>
                                        </p:tgtEl>
                                      </p:cBhvr>
                                    </p:animEffect>
                                  </p:childTnLst>
                                </p:cTn>
                              </p:par>
                              <p:par>
                                <p:cTn id="86" presetID="10" presetClass="exit" presetSubtype="0" fill="hold" grpId="1" nodeType="withEffect">
                                  <p:stCondLst>
                                    <p:cond delay="0"/>
                                  </p:stCondLst>
                                  <p:childTnLst>
                                    <p:animEffect transition="out" filter="fade">
                                      <p:cBhvr>
                                        <p:cTn id="87" dur="500"/>
                                        <p:tgtEl>
                                          <p:spTgt spid="22"/>
                                        </p:tgtEl>
                                      </p:cBhvr>
                                    </p:animEffect>
                                    <p:set>
                                      <p:cBhvr>
                                        <p:cTn id="88" dur="1" fill="hold">
                                          <p:stCondLst>
                                            <p:cond delay="499"/>
                                          </p:stCondLst>
                                        </p:cTn>
                                        <p:tgtEl>
                                          <p:spTgt spid="22"/>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23"/>
                                        </p:tgtEl>
                                      </p:cBhvr>
                                    </p:animEffect>
                                    <p:set>
                                      <p:cBhvr>
                                        <p:cTn id="91"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3" grpId="0" animBg="1"/>
      <p:bldP spid="14" grpId="0" animBg="1"/>
      <p:bldP spid="15" grpId="0" animBg="1"/>
      <p:bldP spid="17" grpId="0" animBg="1"/>
      <p:bldP spid="19" grpId="0" animBg="1"/>
      <p:bldP spid="20" grpId="0" animBg="1"/>
      <p:bldP spid="21" grpId="0" animBg="1"/>
      <p:bldP spid="22" grpId="0" animBg="1"/>
      <p:bldP spid="22" grpId="1" animBg="1"/>
      <p:bldP spid="23" grpId="0" animBg="1"/>
      <p:bldP spid="23" grpId="1" animBg="1"/>
      <p:bldP spid="16" grpId="0" animBg="1"/>
      <p:bldP spid="26" grpId="0" animBg="1"/>
      <p:bldP spid="27" grpId="0" animBg="1"/>
      <p:bldP spid="2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1447800" y="8945"/>
            <a:ext cx="6051697" cy="1667216"/>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tdasgupta\AppData\Local\Microsoft\Windows\Temporary Internet Files\Content.IE5\F6C9BC1E\Picture_Book_Review_Button[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0" r="7494" b="25204"/>
          <a:stretch/>
        </p:blipFill>
        <p:spPr bwMode="auto">
          <a:xfrm>
            <a:off x="8382000" y="2568380"/>
            <a:ext cx="1823750" cy="195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asgupta\AppData\Local\Microsoft\Windows\Temporary Internet Files\Content.IE5\LIXZRHYC\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6770" y="4191000"/>
            <a:ext cx="1649806" cy="164980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dasgupta\AppData\Local\Microsoft\Windows\Temporary Internet Files\Content.IE5\24HTFFC0\matt-icons_contact-ad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5088" y="2360762"/>
            <a:ext cx="872747" cy="838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tdasgupta\AppData\Local\Microsoft\Windows\Temporary Internet Files\Content.IE5\QECY1J48\matt-icons_contact-minu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0623" y="2204209"/>
            <a:ext cx="859830" cy="8257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82750" y="612048"/>
            <a:ext cx="5716746" cy="338554"/>
          </a:xfrm>
          <a:prstGeom prst="rect">
            <a:avLst/>
          </a:prstGeom>
        </p:spPr>
        <p:txBody>
          <a:bodyPr wrap="square">
            <a:spAutoFit/>
          </a:bodyPr>
          <a:lstStyle/>
          <a:p>
            <a:r>
              <a:rPr lang="en-US" sz="1600" dirty="0"/>
              <a:t>http://rhld.insurance.arkansas.gov/Default/NetworkAdequacy </a:t>
            </a:r>
          </a:p>
        </p:txBody>
      </p:sp>
      <p:sp>
        <p:nvSpPr>
          <p:cNvPr id="4" name="Right Arrow 3"/>
          <p:cNvSpPr/>
          <p:nvPr/>
        </p:nvSpPr>
        <p:spPr>
          <a:xfrm rot="2256597">
            <a:off x="6350519" y="1941809"/>
            <a:ext cx="2050308"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781800" y="1220990"/>
            <a:ext cx="3962400" cy="584775"/>
          </a:xfrm>
          <a:prstGeom prst="rect">
            <a:avLst/>
          </a:prstGeom>
        </p:spPr>
        <p:txBody>
          <a:bodyPr wrap="square">
            <a:spAutoFit/>
          </a:bodyPr>
          <a:lstStyle/>
          <a:p>
            <a:r>
              <a:rPr lang="en-US" sz="1600" dirty="0"/>
              <a:t>2026 Round 1 Initial Provider Type-NPI Pool </a:t>
            </a:r>
          </a:p>
          <a:p>
            <a:r>
              <a:rPr lang="en-US" sz="1600" dirty="0">
                <a:solidFill>
                  <a:srgbClr val="C00000"/>
                </a:solidFill>
              </a:rPr>
              <a:t> (Available since December 1, 2025)</a:t>
            </a:r>
            <a:r>
              <a:rPr lang="en-US" sz="1600" dirty="0">
                <a:solidFill>
                  <a:schemeClr val="accent1"/>
                </a:solidFill>
              </a:rPr>
              <a:t> </a:t>
            </a:r>
          </a:p>
        </p:txBody>
      </p:sp>
      <p:sp>
        <p:nvSpPr>
          <p:cNvPr id="6" name="Cloud Callout 5"/>
          <p:cNvSpPr/>
          <p:nvPr/>
        </p:nvSpPr>
        <p:spPr>
          <a:xfrm>
            <a:off x="3714774" y="1952507"/>
            <a:ext cx="2838426" cy="2154992"/>
          </a:xfrm>
          <a:prstGeom prst="cloudCallout">
            <a:avLst>
              <a:gd name="adj1" fmla="val 93294"/>
              <a:gd name="adj2" fmla="val 21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8" descr="C:\Users\tdasgupta\AppData\Local\Microsoft\Windows\Temporary Internet Files\Content.IE5\QECY1J48\matt-icons_contact-minus[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17888" y="2617106"/>
            <a:ext cx="859830" cy="825794"/>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rot="9802565">
            <a:off x="3957965" y="4168518"/>
            <a:ext cx="3973427"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18174" y="5669580"/>
            <a:ext cx="2453827" cy="369332"/>
          </a:xfrm>
          <a:prstGeom prst="rect">
            <a:avLst/>
          </a:prstGeom>
          <a:noFill/>
        </p:spPr>
        <p:txBody>
          <a:bodyPr wrap="square" rtlCol="0">
            <a:spAutoFit/>
          </a:bodyPr>
          <a:lstStyle/>
          <a:p>
            <a:r>
              <a:rPr lang="en-US" dirty="0"/>
              <a:t>AID Secure FTP Server</a:t>
            </a:r>
          </a:p>
        </p:txBody>
      </p:sp>
      <p:sp>
        <p:nvSpPr>
          <p:cNvPr id="8" name="TextBox 7"/>
          <p:cNvSpPr txBox="1"/>
          <p:nvPr/>
        </p:nvSpPr>
        <p:spPr>
          <a:xfrm>
            <a:off x="4489596" y="5015904"/>
            <a:ext cx="6019801" cy="584775"/>
          </a:xfrm>
          <a:prstGeom prst="rect">
            <a:avLst/>
          </a:prstGeom>
          <a:noFill/>
        </p:spPr>
        <p:txBody>
          <a:bodyPr wrap="square" rtlCol="0">
            <a:spAutoFit/>
          </a:bodyPr>
          <a:lstStyle/>
          <a:p>
            <a:r>
              <a:rPr lang="en-US" sz="1600" dirty="0"/>
              <a:t>“</a:t>
            </a:r>
            <a:r>
              <a:rPr lang="en-US" sz="1600" dirty="0">
                <a:solidFill>
                  <a:schemeClr val="accent1"/>
                </a:solidFill>
              </a:rPr>
              <a:t>20260115_83470_BCBS_Provider_Type_NPI_AddDelete.csv</a:t>
            </a:r>
            <a:r>
              <a:rPr lang="en-US" sz="1600" dirty="0"/>
              <a:t>”</a:t>
            </a:r>
          </a:p>
          <a:p>
            <a:r>
              <a:rPr lang="en-US" sz="1600" dirty="0">
                <a:solidFill>
                  <a:srgbClr val="C00000"/>
                </a:solidFill>
              </a:rPr>
              <a:t>(Due Jan 15, 2026)</a:t>
            </a:r>
          </a:p>
        </p:txBody>
      </p:sp>
      <p:sp>
        <p:nvSpPr>
          <p:cNvPr id="9" name="TextBox 8"/>
          <p:cNvSpPr txBox="1"/>
          <p:nvPr/>
        </p:nvSpPr>
        <p:spPr>
          <a:xfrm>
            <a:off x="4149302" y="3442900"/>
            <a:ext cx="1737173" cy="369332"/>
          </a:xfrm>
          <a:prstGeom prst="rect">
            <a:avLst/>
          </a:prstGeom>
          <a:noFill/>
        </p:spPr>
        <p:txBody>
          <a:bodyPr wrap="square" rtlCol="0">
            <a:spAutoFit/>
          </a:bodyPr>
          <a:lstStyle/>
          <a:p>
            <a:r>
              <a:rPr lang="en-US" dirty="0"/>
              <a:t>Add? Delete?</a:t>
            </a:r>
          </a:p>
        </p:txBody>
      </p:sp>
      <p:sp>
        <p:nvSpPr>
          <p:cNvPr id="10" name="TextBox 9"/>
          <p:cNvSpPr txBox="1"/>
          <p:nvPr/>
        </p:nvSpPr>
        <p:spPr>
          <a:xfrm>
            <a:off x="8285704" y="4496486"/>
            <a:ext cx="2188251" cy="369332"/>
          </a:xfrm>
          <a:prstGeom prst="rect">
            <a:avLst/>
          </a:prstGeom>
          <a:noFill/>
        </p:spPr>
        <p:txBody>
          <a:bodyPr wrap="square" rtlCol="0">
            <a:spAutoFit/>
          </a:bodyPr>
          <a:lstStyle/>
          <a:p>
            <a:r>
              <a:rPr lang="en-US" dirty="0"/>
              <a:t>Blue Cross Experts </a:t>
            </a:r>
          </a:p>
        </p:txBody>
      </p:sp>
      <p:sp>
        <p:nvSpPr>
          <p:cNvPr id="11" name="TextBox 10"/>
          <p:cNvSpPr txBox="1"/>
          <p:nvPr/>
        </p:nvSpPr>
        <p:spPr>
          <a:xfrm>
            <a:off x="1941353" y="6174710"/>
            <a:ext cx="8458200" cy="646331"/>
          </a:xfrm>
          <a:prstGeom prst="rect">
            <a:avLst/>
          </a:prstGeom>
          <a:noFill/>
        </p:spPr>
        <p:txBody>
          <a:bodyPr wrap="square" rtlCol="0">
            <a:spAutoFit/>
          </a:bodyPr>
          <a:lstStyle/>
          <a:p>
            <a:r>
              <a:rPr lang="en-US" dirty="0">
                <a:latin typeface="Arial Black" panose="020B0A04020102020204" pitchFamily="34" charset="0"/>
              </a:rPr>
              <a:t>Stage 1: “Suggestion for changes” stage using BCBS as an example</a:t>
            </a:r>
          </a:p>
        </p:txBody>
      </p:sp>
      <p:sp>
        <p:nvSpPr>
          <p:cNvPr id="12" name="Slide Number Placeholder 11"/>
          <p:cNvSpPr>
            <a:spLocks noGrp="1"/>
          </p:cNvSpPr>
          <p:nvPr>
            <p:ph type="sldNum" sz="quarter" idx="12"/>
          </p:nvPr>
        </p:nvSpPr>
        <p:spPr/>
        <p:txBody>
          <a:bodyPr/>
          <a:lstStyle/>
          <a:p>
            <a:fld id="{62DBCB69-547C-4F68-819F-474A80AB012D}" type="slidenum">
              <a:rPr lang="en-US" smtClean="0"/>
              <a:t>34</a:t>
            </a:fld>
            <a:endParaRPr lang="en-US"/>
          </a:p>
        </p:txBody>
      </p:sp>
      <p:pic>
        <p:nvPicPr>
          <p:cNvPr id="19" name="Picture 18"/>
          <p:cNvPicPr>
            <a:picLocks noChangeAspect="1"/>
          </p:cNvPicPr>
          <p:nvPr/>
        </p:nvPicPr>
        <p:blipFill>
          <a:blip r:embed="rId6"/>
          <a:stretch>
            <a:fillRect/>
          </a:stretch>
        </p:blipFill>
        <p:spPr>
          <a:xfrm rot="20214641">
            <a:off x="1142962" y="1651532"/>
            <a:ext cx="3090940" cy="1932600"/>
          </a:xfrm>
          <a:prstGeom prst="rect">
            <a:avLst/>
          </a:prstGeom>
        </p:spPr>
      </p:pic>
      <p:pic>
        <p:nvPicPr>
          <p:cNvPr id="24" name="Picture 10" descr="C:\Users\tdasgupta\AppData\Local\Microsoft\Windows\Temporary Internet Files\Content.IE5\QECY1J48\724px-Office-excel.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5673" y="533346"/>
            <a:ext cx="543074" cy="768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80928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0" presetClass="entr" presetSubtype="0" fill="hold" grpId="0"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100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500"/>
                                        <p:tgtEl>
                                          <p:spTgt spid="1026"/>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029"/>
                                        </p:tgtEl>
                                        <p:attrNameLst>
                                          <p:attrName>style.visibility</p:attrName>
                                        </p:attrNameLst>
                                      </p:cBhvr>
                                      <p:to>
                                        <p:strVal val="visible"/>
                                      </p:to>
                                    </p:set>
                                    <p:animEffect transition="in" filter="fade">
                                      <p:cBhvr>
                                        <p:cTn id="35" dur="500"/>
                                        <p:tgtEl>
                                          <p:spTgt spid="1029"/>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fade">
                                      <p:cBhvr>
                                        <p:cTn id="39" dur="500"/>
                                        <p:tgtEl>
                                          <p:spTgt spid="1032"/>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028"/>
                                        </p:tgtEl>
                                        <p:attrNameLst>
                                          <p:attrName>style.visibility</p:attrName>
                                        </p:attrNameLst>
                                      </p:cBhvr>
                                      <p:to>
                                        <p:strVal val="visible"/>
                                      </p:to>
                                    </p:set>
                                    <p:animEffect transition="in" filter="fade">
                                      <p:cBhvr>
                                        <p:cTn id="58" dur="500"/>
                                        <p:tgtEl>
                                          <p:spTgt spid="10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15" grpId="0" animBg="1"/>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dasgupta\AppData\Local\Microsoft\Windows\Temporary Internet Files\Content.IE5\F6C9BC1E\Picture_Book_Review_Button[1].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70" r="7494" b="25204"/>
          <a:stretch/>
        </p:blipFill>
        <p:spPr bwMode="auto">
          <a:xfrm>
            <a:off x="8382000" y="2568380"/>
            <a:ext cx="1823750" cy="1952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dasgupta\AppData\Local\Microsoft\Windows\Temporary Internet Files\Content.IE5\LIXZRHYC\Server-DB[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6770" y="4191000"/>
            <a:ext cx="1649806" cy="1649806"/>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rot="2256597">
            <a:off x="6350519" y="1941809"/>
            <a:ext cx="2050308"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Callout 5"/>
          <p:cNvSpPr/>
          <p:nvPr/>
        </p:nvSpPr>
        <p:spPr>
          <a:xfrm>
            <a:off x="3714774" y="1952507"/>
            <a:ext cx="2838426" cy="2154992"/>
          </a:xfrm>
          <a:prstGeom prst="cloudCallout">
            <a:avLst>
              <a:gd name="adj1" fmla="val 93294"/>
              <a:gd name="adj2" fmla="val 213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9802565">
            <a:off x="3957965" y="4168518"/>
            <a:ext cx="3973427" cy="533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118174" y="5669580"/>
            <a:ext cx="2453827" cy="369332"/>
          </a:xfrm>
          <a:prstGeom prst="rect">
            <a:avLst/>
          </a:prstGeom>
          <a:noFill/>
        </p:spPr>
        <p:txBody>
          <a:bodyPr wrap="square" rtlCol="0">
            <a:spAutoFit/>
          </a:bodyPr>
          <a:lstStyle/>
          <a:p>
            <a:r>
              <a:rPr lang="en-US" dirty="0"/>
              <a:t>AID Secure FTP Server</a:t>
            </a:r>
          </a:p>
        </p:txBody>
      </p:sp>
      <p:sp>
        <p:nvSpPr>
          <p:cNvPr id="8" name="TextBox 7"/>
          <p:cNvSpPr txBox="1"/>
          <p:nvPr/>
        </p:nvSpPr>
        <p:spPr>
          <a:xfrm>
            <a:off x="4489596" y="5015904"/>
            <a:ext cx="6019801" cy="584775"/>
          </a:xfrm>
          <a:prstGeom prst="rect">
            <a:avLst/>
          </a:prstGeom>
          <a:noFill/>
        </p:spPr>
        <p:txBody>
          <a:bodyPr wrap="square" rtlCol="0">
            <a:spAutoFit/>
          </a:bodyPr>
          <a:lstStyle/>
          <a:p>
            <a:r>
              <a:rPr lang="en-US" sz="1600" dirty="0"/>
              <a:t>“</a:t>
            </a:r>
            <a:r>
              <a:rPr lang="en-US" sz="1600" dirty="0">
                <a:solidFill>
                  <a:schemeClr val="accent1"/>
                </a:solidFill>
              </a:rPr>
              <a:t>20260227_80799_Ambetter_ObjectionVote.csv</a:t>
            </a:r>
            <a:r>
              <a:rPr lang="en-US" sz="1600" dirty="0"/>
              <a:t>”</a:t>
            </a:r>
          </a:p>
          <a:p>
            <a:r>
              <a:rPr lang="en-US" sz="1600" dirty="0">
                <a:solidFill>
                  <a:srgbClr val="C00000"/>
                </a:solidFill>
              </a:rPr>
              <a:t>(Due Feb 27, 2026)</a:t>
            </a:r>
          </a:p>
        </p:txBody>
      </p:sp>
      <p:sp>
        <p:nvSpPr>
          <p:cNvPr id="10" name="TextBox 9"/>
          <p:cNvSpPr txBox="1"/>
          <p:nvPr/>
        </p:nvSpPr>
        <p:spPr>
          <a:xfrm>
            <a:off x="8285704" y="4496486"/>
            <a:ext cx="2188251" cy="369332"/>
          </a:xfrm>
          <a:prstGeom prst="rect">
            <a:avLst/>
          </a:prstGeom>
          <a:noFill/>
        </p:spPr>
        <p:txBody>
          <a:bodyPr wrap="square" rtlCol="0">
            <a:spAutoFit/>
          </a:bodyPr>
          <a:lstStyle/>
          <a:p>
            <a:r>
              <a:rPr lang="en-US" dirty="0" err="1"/>
              <a:t>Ambetter</a:t>
            </a:r>
            <a:r>
              <a:rPr lang="en-US" dirty="0"/>
              <a:t> Experts </a:t>
            </a:r>
          </a:p>
        </p:txBody>
      </p:sp>
      <p:sp>
        <p:nvSpPr>
          <p:cNvPr id="11" name="TextBox 10"/>
          <p:cNvSpPr txBox="1"/>
          <p:nvPr/>
        </p:nvSpPr>
        <p:spPr>
          <a:xfrm>
            <a:off x="1941353" y="6174709"/>
            <a:ext cx="8458200" cy="369332"/>
          </a:xfrm>
          <a:prstGeom prst="rect">
            <a:avLst/>
          </a:prstGeom>
          <a:noFill/>
        </p:spPr>
        <p:txBody>
          <a:bodyPr wrap="square" rtlCol="0">
            <a:spAutoFit/>
          </a:bodyPr>
          <a:lstStyle/>
          <a:p>
            <a:r>
              <a:rPr lang="en-US" dirty="0">
                <a:latin typeface="Arial Black" panose="020B0A04020102020204" pitchFamily="34" charset="0"/>
              </a:rPr>
              <a:t>Stage 2: “Voting” stage using </a:t>
            </a:r>
            <a:r>
              <a:rPr lang="en-US" dirty="0" err="1">
                <a:latin typeface="Arial Black" panose="020B0A04020102020204" pitchFamily="34" charset="0"/>
              </a:rPr>
              <a:t>Ambetter</a:t>
            </a:r>
            <a:r>
              <a:rPr lang="en-US" dirty="0">
                <a:latin typeface="Arial Black" panose="020B0A04020102020204" pitchFamily="34" charset="0"/>
              </a:rPr>
              <a:t> as an example</a:t>
            </a:r>
          </a:p>
        </p:txBody>
      </p:sp>
      <p:sp>
        <p:nvSpPr>
          <p:cNvPr id="12" name="Slide Number Placeholder 11"/>
          <p:cNvSpPr>
            <a:spLocks noGrp="1"/>
          </p:cNvSpPr>
          <p:nvPr>
            <p:ph type="sldNum" sz="quarter" idx="12"/>
          </p:nvPr>
        </p:nvSpPr>
        <p:spPr/>
        <p:txBody>
          <a:bodyPr/>
          <a:lstStyle/>
          <a:p>
            <a:fld id="{62DBCB69-547C-4F68-819F-474A80AB012D}" type="slidenum">
              <a:rPr lang="en-US" smtClean="0"/>
              <a:t>35</a:t>
            </a:fld>
            <a:endParaRPr lang="en-US"/>
          </a:p>
        </p:txBody>
      </p:sp>
      <p:sp>
        <p:nvSpPr>
          <p:cNvPr id="9" name="TextBox 8"/>
          <p:cNvSpPr txBox="1"/>
          <p:nvPr/>
        </p:nvSpPr>
        <p:spPr>
          <a:xfrm>
            <a:off x="4215815" y="2370051"/>
            <a:ext cx="2136837" cy="1200329"/>
          </a:xfrm>
          <a:prstGeom prst="rect">
            <a:avLst/>
          </a:prstGeom>
          <a:noFill/>
        </p:spPr>
        <p:txBody>
          <a:bodyPr wrap="square" rtlCol="0">
            <a:spAutoFit/>
          </a:bodyPr>
          <a:lstStyle/>
          <a:p>
            <a:r>
              <a:rPr lang="en-US" dirty="0"/>
              <a:t>To agree or not to agree on this addition and that removal?</a:t>
            </a:r>
          </a:p>
        </p:txBody>
      </p:sp>
      <p:sp>
        <p:nvSpPr>
          <p:cNvPr id="5" name="Rectangle 4"/>
          <p:cNvSpPr/>
          <p:nvPr/>
        </p:nvSpPr>
        <p:spPr>
          <a:xfrm>
            <a:off x="6954422" y="1077122"/>
            <a:ext cx="4685890" cy="830997"/>
          </a:xfrm>
          <a:prstGeom prst="rect">
            <a:avLst/>
          </a:prstGeom>
        </p:spPr>
        <p:txBody>
          <a:bodyPr wrap="square">
            <a:spAutoFit/>
          </a:bodyPr>
          <a:lstStyle/>
          <a:p>
            <a:r>
              <a:rPr lang="en-US" sz="1600" dirty="0">
                <a:solidFill>
                  <a:schemeClr val="accent1"/>
                </a:solidFill>
              </a:rPr>
              <a:t>“2026 Round 1 Industry Provider Type Addition-Deletion suggestions Template"  </a:t>
            </a:r>
            <a:r>
              <a:rPr lang="en-US" sz="1600" dirty="0">
                <a:solidFill>
                  <a:srgbClr val="C00000"/>
                </a:solidFill>
              </a:rPr>
              <a:t>(Expect Jan 30, 2026)</a:t>
            </a:r>
          </a:p>
        </p:txBody>
      </p:sp>
      <p:pic>
        <p:nvPicPr>
          <p:cNvPr id="4106" name="Picture 10" descr="C:\Users\tdasgupta\AppData\Local\Microsoft\Windows\Temporary Internet Files\Content.IE5\QECY1J48\724px-Office-excel.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75673" y="533346"/>
            <a:ext cx="543074" cy="768105"/>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tdasgupta\AppData\Local\Microsoft\Windows\Temporary Internet Files\Content.IE5\LU5KSSG0\Office-ms-excel.svg[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1800" y="4443883"/>
            <a:ext cx="535000" cy="756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6"/>
          <a:stretch>
            <a:fillRect/>
          </a:stretch>
        </p:blipFill>
        <p:spPr>
          <a:xfrm rot="20080629">
            <a:off x="1232012" y="1691986"/>
            <a:ext cx="2890073" cy="1807008"/>
          </a:xfrm>
          <a:prstGeom prst="rect">
            <a:avLst/>
          </a:prstGeom>
        </p:spPr>
      </p:pic>
      <p:sp>
        <p:nvSpPr>
          <p:cNvPr id="14" name="Cloud 13">
            <a:extLst>
              <a:ext uri="{FF2B5EF4-FFF2-40B4-BE49-F238E27FC236}">
                <a16:creationId xmlns:a16="http://schemas.microsoft.com/office/drawing/2014/main" id="{D0AD2F52-5AA9-185E-6D62-5D345BEE30B5}"/>
              </a:ext>
            </a:extLst>
          </p:cNvPr>
          <p:cNvSpPr/>
          <p:nvPr/>
        </p:nvSpPr>
        <p:spPr>
          <a:xfrm>
            <a:off x="1447800" y="8945"/>
            <a:ext cx="6051697" cy="1667216"/>
          </a:xfrm>
          <a:prstGeom prst="cloud">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C60DF11-5A11-FD05-257B-D16F5C48425F}"/>
              </a:ext>
            </a:extLst>
          </p:cNvPr>
          <p:cNvSpPr/>
          <p:nvPr/>
        </p:nvSpPr>
        <p:spPr>
          <a:xfrm>
            <a:off x="1782750" y="612048"/>
            <a:ext cx="5716746" cy="338554"/>
          </a:xfrm>
          <a:prstGeom prst="rect">
            <a:avLst/>
          </a:prstGeom>
        </p:spPr>
        <p:txBody>
          <a:bodyPr wrap="square">
            <a:spAutoFit/>
          </a:bodyPr>
          <a:lstStyle/>
          <a:p>
            <a:r>
              <a:rPr lang="en-US" sz="1600" dirty="0"/>
              <a:t>http://rhld.insurance.arkansas.gov/Default/NetworkAdequacy </a:t>
            </a:r>
          </a:p>
        </p:txBody>
      </p:sp>
    </p:spTree>
    <p:extLst>
      <p:ext uri="{BB962C8B-B14F-4D97-AF65-F5344CB8AC3E}">
        <p14:creationId xmlns:p14="http://schemas.microsoft.com/office/powerpoint/2010/main" val="306111975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500"/>
                                  </p:stCondLst>
                                  <p:childTnLst>
                                    <p:set>
                                      <p:cBhvr>
                                        <p:cTn id="21" dur="1" fill="hold">
                                          <p:stCondLst>
                                            <p:cond delay="0"/>
                                          </p:stCondLst>
                                        </p:cTn>
                                        <p:tgtEl>
                                          <p:spTgt spid="4106"/>
                                        </p:tgtEl>
                                        <p:attrNameLst>
                                          <p:attrName>style.visibility</p:attrName>
                                        </p:attrNameLst>
                                      </p:cBhvr>
                                      <p:to>
                                        <p:strVal val="visible"/>
                                      </p:to>
                                    </p:set>
                                    <p:animEffect transition="in" filter="fade">
                                      <p:cBhvr>
                                        <p:cTn id="22" dur="500"/>
                                        <p:tgtEl>
                                          <p:spTgt spid="4106"/>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nodeType="withEffect">
                                  <p:stCondLst>
                                    <p:cond delay="0"/>
                                  </p:stCondLst>
                                  <p:childTnLst>
                                    <p:set>
                                      <p:cBhvr>
                                        <p:cTn id="52" dur="1" fill="hold">
                                          <p:stCondLst>
                                            <p:cond delay="0"/>
                                          </p:stCondLst>
                                        </p:cTn>
                                        <p:tgtEl>
                                          <p:spTgt spid="1028"/>
                                        </p:tgtEl>
                                        <p:attrNameLst>
                                          <p:attrName>style.visibility</p:attrName>
                                        </p:attrNameLst>
                                      </p:cBhvr>
                                      <p:to>
                                        <p:strVal val="visible"/>
                                      </p:to>
                                    </p:set>
                                    <p:animEffect transition="in" filter="fade">
                                      <p:cBhvr>
                                        <p:cTn id="53" dur="500"/>
                                        <p:tgtEl>
                                          <p:spTgt spid="102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par>
                                <p:cTn id="57" presetID="10" presetClass="entr" presetSubtype="0" fill="hold" nodeType="withEffect">
                                  <p:stCondLst>
                                    <p:cond delay="0"/>
                                  </p:stCondLst>
                                  <p:childTnLst>
                                    <p:set>
                                      <p:cBhvr>
                                        <p:cTn id="58" dur="1" fill="hold">
                                          <p:stCondLst>
                                            <p:cond delay="0"/>
                                          </p:stCondLst>
                                        </p:cTn>
                                        <p:tgtEl>
                                          <p:spTgt spid="4107"/>
                                        </p:tgtEl>
                                        <p:attrNameLst>
                                          <p:attrName>style.visibility</p:attrName>
                                        </p:attrNameLst>
                                      </p:cBhvr>
                                      <p:to>
                                        <p:strVal val="visible"/>
                                      </p:to>
                                    </p:set>
                                    <p:animEffect transition="in" filter="fade">
                                      <p:cBhvr>
                                        <p:cTn id="59" dur="500"/>
                                        <p:tgtEl>
                                          <p:spTgt spid="4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5" grpId="0" animBg="1"/>
      <p:bldP spid="7" grpId="0"/>
      <p:bldP spid="8" grpId="0"/>
      <p:bldP spid="10" grpId="0"/>
      <p:bldP spid="11" grpId="0"/>
      <p:bldP spid="9" grpId="0"/>
      <p:bldP spid="5" grpId="0"/>
      <p:bldP spid="14" grpId="0" animBg="1"/>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377F2-DD00-0061-FEE6-BEAC397AE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4D0B57-F543-4C4F-390F-2318002421EB}"/>
              </a:ext>
            </a:extLst>
          </p:cNvPr>
          <p:cNvSpPr>
            <a:spLocks noGrp="1"/>
          </p:cNvSpPr>
          <p:nvPr>
            <p:ph type="title"/>
          </p:nvPr>
        </p:nvSpPr>
        <p:spPr/>
        <p:txBody>
          <a:bodyPr>
            <a:normAutofit/>
          </a:bodyPr>
          <a:lstStyle/>
          <a:p>
            <a:r>
              <a:rPr lang="en-US" sz="7200" b="1" dirty="0"/>
              <a:t>The PTNP</a:t>
            </a:r>
          </a:p>
        </p:txBody>
      </p:sp>
      <p:sp>
        <p:nvSpPr>
          <p:cNvPr id="3" name="Content Placeholder 2">
            <a:extLst>
              <a:ext uri="{FF2B5EF4-FFF2-40B4-BE49-F238E27FC236}">
                <a16:creationId xmlns:a16="http://schemas.microsoft.com/office/drawing/2014/main" id="{B3DA2683-C95A-4FBF-4976-9016139E9421}"/>
              </a:ext>
            </a:extLst>
          </p:cNvPr>
          <p:cNvSpPr>
            <a:spLocks noGrp="1"/>
          </p:cNvSpPr>
          <p:nvPr>
            <p:ph idx="1"/>
          </p:nvPr>
        </p:nvSpPr>
        <p:spPr/>
        <p:txBody>
          <a:bodyPr>
            <a:normAutofit fontScale="70000" lnSpcReduction="20000"/>
          </a:bodyPr>
          <a:lstStyle/>
          <a:p>
            <a:pPr lvl="1">
              <a:lnSpc>
                <a:spcPct val="100000"/>
              </a:lnSpc>
            </a:pPr>
            <a:r>
              <a:rPr lang="en-US" sz="4800" b="1" dirty="0">
                <a:solidFill>
                  <a:schemeClr val="bg1">
                    <a:lumMod val="50000"/>
                  </a:schemeClr>
                </a:solidFill>
              </a:rPr>
              <a:t>What? </a:t>
            </a:r>
          </a:p>
          <a:p>
            <a:pPr lvl="1">
              <a:lnSpc>
                <a:spcPct val="100000"/>
              </a:lnSpc>
            </a:pPr>
            <a:r>
              <a:rPr lang="en-US" sz="4800" b="1" dirty="0">
                <a:solidFill>
                  <a:schemeClr val="bg1">
                    <a:lumMod val="50000"/>
                  </a:schemeClr>
                </a:solidFill>
              </a:rPr>
              <a:t>Who? </a:t>
            </a:r>
          </a:p>
          <a:p>
            <a:pPr lvl="1">
              <a:lnSpc>
                <a:spcPct val="100000"/>
              </a:lnSpc>
            </a:pPr>
            <a:r>
              <a:rPr lang="en-US" sz="4800" b="1" dirty="0">
                <a:solidFill>
                  <a:schemeClr val="bg1">
                    <a:lumMod val="50000"/>
                  </a:schemeClr>
                </a:solidFill>
              </a:rPr>
              <a:t>Why? </a:t>
            </a:r>
          </a:p>
          <a:p>
            <a:pPr lvl="1">
              <a:lnSpc>
                <a:spcPct val="100000"/>
              </a:lnSpc>
            </a:pPr>
            <a:r>
              <a:rPr lang="en-US" sz="4800" b="1" dirty="0">
                <a:solidFill>
                  <a:schemeClr val="bg1">
                    <a:lumMod val="50000"/>
                  </a:schemeClr>
                </a:solidFill>
              </a:rPr>
              <a:t>Where? </a:t>
            </a:r>
          </a:p>
          <a:p>
            <a:pPr lvl="1">
              <a:lnSpc>
                <a:spcPct val="100000"/>
              </a:lnSpc>
            </a:pPr>
            <a:r>
              <a:rPr lang="en-US" sz="4800" b="1" dirty="0">
                <a:solidFill>
                  <a:schemeClr val="bg1">
                    <a:lumMod val="50000"/>
                  </a:schemeClr>
                </a:solidFill>
              </a:rPr>
              <a:t>How? </a:t>
            </a:r>
          </a:p>
          <a:p>
            <a:pPr lvl="1">
              <a:lnSpc>
                <a:spcPct val="100000"/>
              </a:lnSpc>
            </a:pPr>
            <a:r>
              <a:rPr lang="en-US" sz="4800" b="1" dirty="0">
                <a:solidFill>
                  <a:schemeClr val="bg1">
                    <a:lumMod val="50000"/>
                  </a:schemeClr>
                </a:solidFill>
              </a:rPr>
              <a:t>When?</a:t>
            </a:r>
          </a:p>
          <a:p>
            <a:pPr lvl="1">
              <a:lnSpc>
                <a:spcPct val="100000"/>
              </a:lnSpc>
            </a:pPr>
            <a:r>
              <a:rPr lang="en-US" sz="4800" b="1" dirty="0"/>
              <a:t>Suggested strategy on </a:t>
            </a:r>
          </a:p>
          <a:p>
            <a:pPr lvl="2">
              <a:lnSpc>
                <a:spcPct val="100000"/>
              </a:lnSpc>
            </a:pPr>
            <a:r>
              <a:rPr lang="en-US" sz="4400" b="1" dirty="0"/>
              <a:t>Pharmacy validation</a:t>
            </a:r>
          </a:p>
          <a:p>
            <a:pPr lvl="2">
              <a:lnSpc>
                <a:spcPct val="100000"/>
              </a:lnSpc>
            </a:pPr>
            <a:r>
              <a:rPr lang="en-US" sz="4400" b="1" dirty="0"/>
              <a:t>PTNP engagement  </a:t>
            </a:r>
          </a:p>
          <a:p>
            <a:pPr marL="0" indent="0">
              <a:buNone/>
            </a:pPr>
            <a:endParaRPr lang="en-US" dirty="0"/>
          </a:p>
        </p:txBody>
      </p:sp>
      <p:sp>
        <p:nvSpPr>
          <p:cNvPr id="4" name="Slide Number Placeholder 3">
            <a:extLst>
              <a:ext uri="{FF2B5EF4-FFF2-40B4-BE49-F238E27FC236}">
                <a16:creationId xmlns:a16="http://schemas.microsoft.com/office/drawing/2014/main" id="{23D92F54-D56F-A5D0-BE9B-D5EFCAFB99C6}"/>
              </a:ext>
            </a:extLst>
          </p:cNvPr>
          <p:cNvSpPr>
            <a:spLocks noGrp="1"/>
          </p:cNvSpPr>
          <p:nvPr>
            <p:ph type="sldNum" sz="quarter" idx="12"/>
          </p:nvPr>
        </p:nvSpPr>
        <p:spPr/>
        <p:txBody>
          <a:bodyPr/>
          <a:lstStyle/>
          <a:p>
            <a:fld id="{3CD42BB3-EA1A-435E-898F-BC58CCE90CCF}" type="slidenum">
              <a:rPr lang="en-US" smtClean="0"/>
              <a:t>36</a:t>
            </a:fld>
            <a:endParaRPr lang="en-US"/>
          </a:p>
        </p:txBody>
      </p:sp>
    </p:spTree>
    <p:extLst>
      <p:ext uri="{BB962C8B-B14F-4D97-AF65-F5344CB8AC3E}">
        <p14:creationId xmlns:p14="http://schemas.microsoft.com/office/powerpoint/2010/main" val="134920836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268C-51FC-1754-B107-7B9B2C807EA7}"/>
              </a:ext>
            </a:extLst>
          </p:cNvPr>
          <p:cNvSpPr>
            <a:spLocks noGrp="1"/>
          </p:cNvSpPr>
          <p:nvPr>
            <p:ph type="title"/>
          </p:nvPr>
        </p:nvSpPr>
        <p:spPr/>
        <p:txBody>
          <a:bodyPr/>
          <a:lstStyle/>
          <a:p>
            <a:r>
              <a:rPr lang="en-US" dirty="0"/>
              <a:t>Suggested pharmacy validation strategy.</a:t>
            </a:r>
          </a:p>
        </p:txBody>
      </p:sp>
      <p:sp>
        <p:nvSpPr>
          <p:cNvPr id="3" name="Content Placeholder 2">
            <a:extLst>
              <a:ext uri="{FF2B5EF4-FFF2-40B4-BE49-F238E27FC236}">
                <a16:creationId xmlns:a16="http://schemas.microsoft.com/office/drawing/2014/main" id="{93298F93-2E58-D6AC-93E8-6C6EEAE43FAA}"/>
              </a:ext>
            </a:extLst>
          </p:cNvPr>
          <p:cNvSpPr>
            <a:spLocks noGrp="1"/>
          </p:cNvSpPr>
          <p:nvPr>
            <p:ph idx="1"/>
          </p:nvPr>
        </p:nvSpPr>
        <p:spPr/>
        <p:txBody>
          <a:bodyPr>
            <a:normAutofit fontScale="70000" lnSpcReduction="20000"/>
          </a:bodyPr>
          <a:lstStyle/>
          <a:p>
            <a:pPr marL="514350" indent="-457200"/>
            <a:r>
              <a:rPr lang="en-US" dirty="0"/>
              <a:t>The pharmacy list in the PTNP was first “seeded” from the NCPDP &amp; NPPES database using a scoring system deemed to best determine a retail pharmacy, because neither database was accurate enough. This scoring system was done in complete transparency.</a:t>
            </a:r>
          </a:p>
          <a:p>
            <a:pPr marL="514350" indent="-457200"/>
            <a:r>
              <a:rPr lang="en-US" dirty="0"/>
              <a:t>Henceforth, only the PTNP process would be used to update the pharmacy pool. We are currently in the second round of the PTNP process for the pharmacy provider type. </a:t>
            </a:r>
          </a:p>
          <a:p>
            <a:pPr marL="514350" indent="-457200"/>
            <a:r>
              <a:rPr lang="en-US" dirty="0"/>
              <a:t>Going forward issuers/PBMs are advised NOT to add pharmacy(</a:t>
            </a:r>
            <a:r>
              <a:rPr lang="en-US" dirty="0" err="1"/>
              <a:t>ies</a:t>
            </a:r>
            <a:r>
              <a:rPr lang="en-US" dirty="0"/>
              <a:t>) into the PTNP list </a:t>
            </a:r>
            <a:r>
              <a:rPr lang="en-US" i="1" dirty="0"/>
              <a:t>only</a:t>
            </a:r>
            <a:r>
              <a:rPr lang="en-US" dirty="0"/>
              <a:t>  because they are classified Community/Retail in either of the following databases: </a:t>
            </a:r>
          </a:p>
          <a:p>
            <a:pPr marL="1371600" lvl="2" indent="-457200">
              <a:buFont typeface="+mj-lt"/>
              <a:buAutoNum type="alphaLcParenR"/>
            </a:pPr>
            <a:r>
              <a:rPr lang="en-US" dirty="0"/>
              <a:t>NPI Registry (NPPES data) or </a:t>
            </a:r>
          </a:p>
          <a:p>
            <a:pPr marL="1371600" lvl="2" indent="-457200">
              <a:buFont typeface="+mj-lt"/>
              <a:buAutoNum type="alphaLcParenR"/>
            </a:pPr>
            <a:r>
              <a:rPr lang="en-US" dirty="0"/>
              <a:t>NCPDP database. </a:t>
            </a:r>
          </a:p>
          <a:p>
            <a:pPr marL="457200" lvl="1" indent="0">
              <a:buNone/>
            </a:pPr>
            <a:r>
              <a:rPr lang="en-US" sz="2800" dirty="0"/>
              <a:t>Because otherwise it defeats the purpose of why pharmacies are back in the PTNP process – needing classification accuracy better than either of the databases.</a:t>
            </a:r>
          </a:p>
          <a:p>
            <a:pPr marL="914400" lvl="2" indent="0">
              <a:buNone/>
            </a:pPr>
            <a:endParaRPr lang="en-US" dirty="0"/>
          </a:p>
          <a:p>
            <a:pPr marL="57150" indent="0">
              <a:buNone/>
            </a:pPr>
            <a:r>
              <a:rPr lang="en-US" dirty="0"/>
              <a:t>Instead, take the additional step to verify directly with the pharmacy if they are Community/Retail.  It’s a simple two question validation.   </a:t>
            </a:r>
          </a:p>
          <a:p>
            <a:pPr marL="57150" indent="0">
              <a:buNone/>
            </a:pPr>
            <a:endParaRPr lang="en-US" dirty="0"/>
          </a:p>
        </p:txBody>
      </p:sp>
      <p:sp>
        <p:nvSpPr>
          <p:cNvPr id="4" name="Slide Number Placeholder 3">
            <a:extLst>
              <a:ext uri="{FF2B5EF4-FFF2-40B4-BE49-F238E27FC236}">
                <a16:creationId xmlns:a16="http://schemas.microsoft.com/office/drawing/2014/main" id="{E7D68674-B751-46F6-4F63-C8D6323C54A0}"/>
              </a:ext>
            </a:extLst>
          </p:cNvPr>
          <p:cNvSpPr>
            <a:spLocks noGrp="1"/>
          </p:cNvSpPr>
          <p:nvPr>
            <p:ph type="sldNum" sz="quarter" idx="12"/>
          </p:nvPr>
        </p:nvSpPr>
        <p:spPr/>
        <p:txBody>
          <a:bodyPr/>
          <a:lstStyle/>
          <a:p>
            <a:fld id="{62DBCB69-547C-4F68-819F-474A80AB012D}" type="slidenum">
              <a:rPr lang="en-US" smtClean="0"/>
              <a:t>37</a:t>
            </a:fld>
            <a:endParaRPr lang="en-US"/>
          </a:p>
        </p:txBody>
      </p:sp>
    </p:spTree>
    <p:extLst>
      <p:ext uri="{BB962C8B-B14F-4D97-AF65-F5344CB8AC3E}">
        <p14:creationId xmlns:p14="http://schemas.microsoft.com/office/powerpoint/2010/main" val="193559984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C71CE-64A3-FD21-072E-113425316F05}"/>
              </a:ext>
            </a:extLst>
          </p:cNvPr>
          <p:cNvSpPr>
            <a:spLocks noGrp="1"/>
          </p:cNvSpPr>
          <p:nvPr>
            <p:ph type="title"/>
          </p:nvPr>
        </p:nvSpPr>
        <p:spPr/>
        <p:txBody>
          <a:bodyPr/>
          <a:lstStyle/>
          <a:p>
            <a:r>
              <a:rPr lang="en-US" dirty="0">
                <a:solidFill>
                  <a:schemeClr val="bg1">
                    <a:lumMod val="65000"/>
                  </a:schemeClr>
                </a:solidFill>
              </a:rPr>
              <a:t>Suggested validation strategy (cont’d).</a:t>
            </a:r>
          </a:p>
        </p:txBody>
      </p:sp>
      <p:sp>
        <p:nvSpPr>
          <p:cNvPr id="3" name="Content Placeholder 2">
            <a:extLst>
              <a:ext uri="{FF2B5EF4-FFF2-40B4-BE49-F238E27FC236}">
                <a16:creationId xmlns:a16="http://schemas.microsoft.com/office/drawing/2014/main" id="{63023017-0642-296C-E27F-7B45AB2ACD57}"/>
              </a:ext>
            </a:extLst>
          </p:cNvPr>
          <p:cNvSpPr>
            <a:spLocks noGrp="1"/>
          </p:cNvSpPr>
          <p:nvPr>
            <p:ph idx="1"/>
          </p:nvPr>
        </p:nvSpPr>
        <p:spPr/>
        <p:txBody>
          <a:bodyPr>
            <a:normAutofit fontScale="92500" lnSpcReduction="20000"/>
          </a:bodyPr>
          <a:lstStyle/>
          <a:p>
            <a:pPr marL="0" indent="0">
              <a:buNone/>
            </a:pPr>
            <a:r>
              <a:rPr lang="en-US" dirty="0"/>
              <a:t>Vet pharmacies as Community/Retail. (Their contact number in the NPI Registry is mostly accurate)</a:t>
            </a:r>
          </a:p>
          <a:p>
            <a:pPr marL="0" indent="0">
              <a:buNone/>
            </a:pPr>
            <a:r>
              <a:rPr lang="en-US" dirty="0"/>
              <a:t> </a:t>
            </a:r>
          </a:p>
          <a:p>
            <a:r>
              <a:rPr lang="en-US" dirty="0"/>
              <a:t>Never ask a pharmacy if they are “Retail”. Local/State pharmacy boards may issue a retail license that does not align with Medicare’s interpretation of a Community/Retail pharmacy. Medicare’s interpretation is applicable in PBM regulation.  </a:t>
            </a:r>
          </a:p>
          <a:p>
            <a:r>
              <a:rPr lang="en-US" dirty="0"/>
              <a:t>AID suggests asking the pharmacy two questions;</a:t>
            </a:r>
          </a:p>
          <a:p>
            <a:pPr marL="914400" lvl="1" indent="-457200">
              <a:buFont typeface="+mj-lt"/>
              <a:buAutoNum type="arabicPeriod"/>
            </a:pPr>
            <a:r>
              <a:rPr lang="en-US" dirty="0"/>
              <a:t>Would you entertain anyone from the public walking into your pharmacy with a valid prescription?</a:t>
            </a:r>
          </a:p>
          <a:p>
            <a:pPr marL="914400" lvl="1" indent="-457200">
              <a:buFont typeface="+mj-lt"/>
              <a:buAutoNum type="arabicPeriod"/>
            </a:pPr>
            <a:r>
              <a:rPr lang="en-US" dirty="0"/>
              <a:t>Do you carry generally the range of medications a Walgreens, Walmart Pharmacy or Kroger Pharmacy would? </a:t>
            </a:r>
          </a:p>
          <a:p>
            <a:pPr marL="457200" lvl="1" indent="0">
              <a:buNone/>
            </a:pPr>
            <a:r>
              <a:rPr lang="en-US" dirty="0"/>
              <a:t>The answer to 1) and 2) needs to be “Yes”. </a:t>
            </a:r>
          </a:p>
          <a:p>
            <a:pPr marL="457200" lvl="1" indent="0">
              <a:buNone/>
            </a:pPr>
            <a:endParaRPr lang="en-US" dirty="0"/>
          </a:p>
        </p:txBody>
      </p:sp>
      <p:sp>
        <p:nvSpPr>
          <p:cNvPr id="4" name="Slide Number Placeholder 3">
            <a:extLst>
              <a:ext uri="{FF2B5EF4-FFF2-40B4-BE49-F238E27FC236}">
                <a16:creationId xmlns:a16="http://schemas.microsoft.com/office/drawing/2014/main" id="{7D973E9E-1189-0E36-01AE-295BF4C875CB}"/>
              </a:ext>
            </a:extLst>
          </p:cNvPr>
          <p:cNvSpPr>
            <a:spLocks noGrp="1"/>
          </p:cNvSpPr>
          <p:nvPr>
            <p:ph type="sldNum" sz="quarter" idx="12"/>
          </p:nvPr>
        </p:nvSpPr>
        <p:spPr/>
        <p:txBody>
          <a:bodyPr/>
          <a:lstStyle/>
          <a:p>
            <a:fld id="{62DBCB69-547C-4F68-819F-474A80AB012D}" type="slidenum">
              <a:rPr lang="en-US" smtClean="0"/>
              <a:t>38</a:t>
            </a:fld>
            <a:endParaRPr lang="en-US" dirty="0"/>
          </a:p>
        </p:txBody>
      </p:sp>
    </p:spTree>
    <p:extLst>
      <p:ext uri="{BB962C8B-B14F-4D97-AF65-F5344CB8AC3E}">
        <p14:creationId xmlns:p14="http://schemas.microsoft.com/office/powerpoint/2010/main" val="27073097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1ED5-2F84-F723-6FD1-FB619559C8D3}"/>
              </a:ext>
            </a:extLst>
          </p:cNvPr>
          <p:cNvSpPr>
            <a:spLocks noGrp="1"/>
          </p:cNvSpPr>
          <p:nvPr>
            <p:ph type="title"/>
          </p:nvPr>
        </p:nvSpPr>
        <p:spPr/>
        <p:txBody>
          <a:bodyPr/>
          <a:lstStyle/>
          <a:p>
            <a:r>
              <a:rPr lang="en-US" dirty="0"/>
              <a:t>Suggested PTNP engagement strategy</a:t>
            </a:r>
          </a:p>
        </p:txBody>
      </p:sp>
      <p:sp>
        <p:nvSpPr>
          <p:cNvPr id="3" name="Content Placeholder 2">
            <a:extLst>
              <a:ext uri="{FF2B5EF4-FFF2-40B4-BE49-F238E27FC236}">
                <a16:creationId xmlns:a16="http://schemas.microsoft.com/office/drawing/2014/main" id="{57849859-DE86-7BE3-0FA4-6E9FBB4933C9}"/>
              </a:ext>
            </a:extLst>
          </p:cNvPr>
          <p:cNvSpPr>
            <a:spLocks noGrp="1"/>
          </p:cNvSpPr>
          <p:nvPr>
            <p:ph idx="1"/>
          </p:nvPr>
        </p:nvSpPr>
        <p:spPr/>
        <p:txBody>
          <a:bodyPr>
            <a:normAutofit fontScale="92500" lnSpcReduction="10000"/>
          </a:bodyPr>
          <a:lstStyle/>
          <a:p>
            <a:pPr marL="0" indent="0">
              <a:buNone/>
            </a:pPr>
            <a:r>
              <a:rPr lang="en-US" b="1" u="sng" dirty="0"/>
              <a:t>During the Stage 1 “Suggestions” phase:</a:t>
            </a:r>
          </a:p>
          <a:p>
            <a:r>
              <a:rPr lang="en-US" dirty="0"/>
              <a:t>Don’t boil the ocean, reviewing thousands of pharmacies.</a:t>
            </a:r>
          </a:p>
          <a:p>
            <a:r>
              <a:rPr lang="en-US" dirty="0"/>
              <a:t>Use business triggers such as (but not limited to)</a:t>
            </a:r>
          </a:p>
          <a:p>
            <a:pPr lvl="1" indent="-457200">
              <a:lnSpc>
                <a:spcPct val="100000"/>
              </a:lnSpc>
              <a:buFont typeface="+mj-lt"/>
              <a:buAutoNum type="arabicPeriod"/>
            </a:pPr>
            <a:r>
              <a:rPr lang="en-US" sz="2800" dirty="0"/>
              <a:t>Changes in the network</a:t>
            </a:r>
          </a:p>
          <a:p>
            <a:pPr marL="1371600" lvl="2" indent="-457200">
              <a:buFont typeface="+mj-lt"/>
              <a:buAutoNum type="arabicPeriod"/>
            </a:pPr>
            <a:r>
              <a:rPr lang="en-US" dirty="0"/>
              <a:t>New pharmacies: If missing in the PTNP, </a:t>
            </a:r>
            <a:r>
              <a:rPr lang="en-US" b="1" dirty="0"/>
              <a:t>validate as retail </a:t>
            </a:r>
            <a:r>
              <a:rPr lang="en-US" dirty="0"/>
              <a:t>&amp; earmark for addition.</a:t>
            </a:r>
          </a:p>
          <a:p>
            <a:pPr marL="1371600" lvl="2" indent="-457200">
              <a:buFont typeface="+mj-lt"/>
              <a:buAutoNum type="arabicPeriod"/>
            </a:pPr>
            <a:r>
              <a:rPr lang="en-US" dirty="0"/>
              <a:t>Closed pharmacies: If existing in the PTNP, earmark for removal.</a:t>
            </a:r>
          </a:p>
          <a:p>
            <a:pPr marL="1371600" lvl="2" indent="-457200">
              <a:buFont typeface="+mj-lt"/>
              <a:buAutoNum type="arabicPeriod"/>
            </a:pPr>
            <a:r>
              <a:rPr lang="en-US" dirty="0"/>
              <a:t>Changed ownership: Earmark NPI under old management for removal &amp; add NPI under new management for addition.</a:t>
            </a:r>
          </a:p>
          <a:p>
            <a:pPr lvl="1" indent="-457200">
              <a:buFont typeface="+mj-lt"/>
              <a:buAutoNum type="arabicPeriod"/>
            </a:pPr>
            <a:r>
              <a:rPr lang="en-US" sz="2800" dirty="0"/>
              <a:t>Objections received: </a:t>
            </a:r>
          </a:p>
          <a:p>
            <a:pPr marL="1371600" lvl="2" indent="-457200">
              <a:buFont typeface="+mj-lt"/>
              <a:buAutoNum type="arabicPeriod"/>
            </a:pPr>
            <a:r>
              <a:rPr lang="en-US" sz="2100" dirty="0"/>
              <a:t>If OON Pharmacies close to or inside the deficient ZCTA is verified as not retail, earmark for removal</a:t>
            </a:r>
          </a:p>
          <a:p>
            <a:pPr marL="1371600" lvl="2" indent="-457200">
              <a:buFont typeface="+mj-lt"/>
              <a:buAutoNum type="arabicPeriod"/>
            </a:pPr>
            <a:r>
              <a:rPr lang="en-US" sz="2100" dirty="0"/>
              <a:t>If you have a pharmacy close to or inside the deficient ZCTA that is retail but not in the PTNP, earmark for addition.   </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67F76130-F6C5-F5F0-6F56-295E9F5D8046}"/>
              </a:ext>
            </a:extLst>
          </p:cNvPr>
          <p:cNvSpPr>
            <a:spLocks noGrp="1"/>
          </p:cNvSpPr>
          <p:nvPr>
            <p:ph type="sldNum" sz="quarter" idx="12"/>
          </p:nvPr>
        </p:nvSpPr>
        <p:spPr/>
        <p:txBody>
          <a:bodyPr/>
          <a:lstStyle/>
          <a:p>
            <a:fld id="{3CD42BB3-EA1A-435E-898F-BC58CCE90CCF}" type="slidenum">
              <a:rPr lang="en-US" smtClean="0"/>
              <a:t>39</a:t>
            </a:fld>
            <a:endParaRPr lang="en-US"/>
          </a:p>
        </p:txBody>
      </p:sp>
    </p:spTree>
    <p:extLst>
      <p:ext uri="{BB962C8B-B14F-4D97-AF65-F5344CB8AC3E}">
        <p14:creationId xmlns:p14="http://schemas.microsoft.com/office/powerpoint/2010/main" val="25969669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ED79-7D13-2C94-A7BD-CD6FBBAD441D}"/>
              </a:ext>
            </a:extLst>
          </p:cNvPr>
          <p:cNvSpPr>
            <a:spLocks noGrp="1"/>
          </p:cNvSpPr>
          <p:nvPr>
            <p:ph type="title"/>
          </p:nvPr>
        </p:nvSpPr>
        <p:spPr/>
        <p:txBody>
          <a:bodyPr/>
          <a:lstStyle/>
          <a:p>
            <a:r>
              <a:rPr lang="en-US" dirty="0"/>
              <a:t>What?</a:t>
            </a:r>
            <a:r>
              <a:rPr lang="en-US" dirty="0">
                <a:solidFill>
                  <a:schemeClr val="bg1">
                    <a:lumMod val="65000"/>
                  </a:schemeClr>
                </a:solidFill>
              </a:rPr>
              <a:t>...is the PTNP? </a:t>
            </a:r>
            <a:r>
              <a:rPr lang="en-US" dirty="0"/>
              <a:t>Who?</a:t>
            </a:r>
            <a:r>
              <a:rPr lang="en-US" dirty="0">
                <a:solidFill>
                  <a:schemeClr val="bg1">
                    <a:lumMod val="65000"/>
                  </a:schemeClr>
                </a:solidFill>
              </a:rPr>
              <a:t>...are involved?</a:t>
            </a:r>
          </a:p>
        </p:txBody>
      </p:sp>
      <p:sp>
        <p:nvSpPr>
          <p:cNvPr id="3" name="Content Placeholder 2">
            <a:extLst>
              <a:ext uri="{FF2B5EF4-FFF2-40B4-BE49-F238E27FC236}">
                <a16:creationId xmlns:a16="http://schemas.microsoft.com/office/drawing/2014/main" id="{C2719CD8-FBA9-4513-7BC8-E9F4C89DDF95}"/>
              </a:ext>
            </a:extLst>
          </p:cNvPr>
          <p:cNvSpPr>
            <a:spLocks noGrp="1"/>
          </p:cNvSpPr>
          <p:nvPr>
            <p:ph idx="1"/>
          </p:nvPr>
        </p:nvSpPr>
        <p:spPr/>
        <p:txBody>
          <a:bodyPr>
            <a:normAutofit/>
          </a:bodyPr>
          <a:lstStyle/>
          <a:p>
            <a:r>
              <a:rPr lang="en-US" dirty="0"/>
              <a:t>The PTNP is the latest industry consensus on provider classifications. Arrival at this consensus is facilitated by AID.</a:t>
            </a:r>
          </a:p>
          <a:p>
            <a:pPr lvl="1"/>
            <a:r>
              <a:rPr lang="en-US" dirty="0"/>
              <a:t>The acronym PTNP stands for </a:t>
            </a:r>
            <a:r>
              <a:rPr lang="en-US" b="1" i="1" dirty="0"/>
              <a:t>P</a:t>
            </a:r>
            <a:r>
              <a:rPr lang="en-US" i="1" dirty="0"/>
              <a:t>rovider </a:t>
            </a:r>
            <a:r>
              <a:rPr lang="en-US" b="1" i="1" dirty="0"/>
              <a:t>T</a:t>
            </a:r>
            <a:r>
              <a:rPr lang="en-US" i="1" dirty="0"/>
              <a:t>ype </a:t>
            </a:r>
            <a:r>
              <a:rPr lang="en-US" b="1" i="1" dirty="0"/>
              <a:t>N</a:t>
            </a:r>
            <a:r>
              <a:rPr lang="en-US" i="1" dirty="0"/>
              <a:t>PI </a:t>
            </a:r>
            <a:r>
              <a:rPr lang="en-US" b="1" i="1" dirty="0"/>
              <a:t>P</a:t>
            </a:r>
            <a:r>
              <a:rPr lang="en-US" i="1" dirty="0"/>
              <a:t>ools. </a:t>
            </a:r>
            <a:r>
              <a:rPr lang="en-US" dirty="0"/>
              <a:t>Think of it as pools of providers assigned to provider types regulated by AID.   </a:t>
            </a:r>
            <a:endParaRPr lang="en-US" i="1" dirty="0"/>
          </a:p>
          <a:p>
            <a:r>
              <a:rPr lang="en-US" dirty="0"/>
              <a:t>This consensus is housed within a spreadsheet published by AID labelled as </a:t>
            </a:r>
            <a:r>
              <a:rPr lang="en-US" i="1" dirty="0"/>
              <a:t>Current Finalized Provider Type-NPI Pool </a:t>
            </a:r>
            <a:r>
              <a:rPr lang="en-US" dirty="0"/>
              <a:t>and referred to as the PTNP for brevity</a:t>
            </a:r>
            <a:r>
              <a:rPr lang="en-US" i="1" dirty="0"/>
              <a:t>. </a:t>
            </a:r>
          </a:p>
          <a:p>
            <a:r>
              <a:rPr lang="en-US" dirty="0"/>
              <a:t>The PTNP is updated twice a year through the “PTNP Process”</a:t>
            </a:r>
          </a:p>
        </p:txBody>
      </p:sp>
      <p:sp>
        <p:nvSpPr>
          <p:cNvPr id="4" name="Slide Number Placeholder 3">
            <a:extLst>
              <a:ext uri="{FF2B5EF4-FFF2-40B4-BE49-F238E27FC236}">
                <a16:creationId xmlns:a16="http://schemas.microsoft.com/office/drawing/2014/main" id="{36F5284C-3B61-DF2F-8F76-1ADBE2FDCD8E}"/>
              </a:ext>
            </a:extLst>
          </p:cNvPr>
          <p:cNvSpPr>
            <a:spLocks noGrp="1"/>
          </p:cNvSpPr>
          <p:nvPr>
            <p:ph type="sldNum" sz="quarter" idx="12"/>
          </p:nvPr>
        </p:nvSpPr>
        <p:spPr/>
        <p:txBody>
          <a:bodyPr/>
          <a:lstStyle/>
          <a:p>
            <a:fld id="{3CD42BB3-EA1A-435E-898F-BC58CCE90CCF}" type="slidenum">
              <a:rPr lang="en-US" smtClean="0"/>
              <a:t>4</a:t>
            </a:fld>
            <a:endParaRPr lang="en-US"/>
          </a:p>
        </p:txBody>
      </p:sp>
    </p:spTree>
    <p:extLst>
      <p:ext uri="{BB962C8B-B14F-4D97-AF65-F5344CB8AC3E}">
        <p14:creationId xmlns:p14="http://schemas.microsoft.com/office/powerpoint/2010/main" val="121647864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F5BCA-1A63-4911-5DBF-3DF589E7CF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F4BE78-8CCF-1DD4-CFE7-020D656FF304}"/>
              </a:ext>
            </a:extLst>
          </p:cNvPr>
          <p:cNvSpPr>
            <a:spLocks noGrp="1"/>
          </p:cNvSpPr>
          <p:nvPr>
            <p:ph type="title"/>
          </p:nvPr>
        </p:nvSpPr>
        <p:spPr/>
        <p:txBody>
          <a:bodyPr/>
          <a:lstStyle/>
          <a:p>
            <a:r>
              <a:rPr lang="en-US" dirty="0"/>
              <a:t>Suggested PTNP engagement strategy (cont’d)</a:t>
            </a:r>
          </a:p>
        </p:txBody>
      </p:sp>
      <p:sp>
        <p:nvSpPr>
          <p:cNvPr id="3" name="Content Placeholder 2">
            <a:extLst>
              <a:ext uri="{FF2B5EF4-FFF2-40B4-BE49-F238E27FC236}">
                <a16:creationId xmlns:a16="http://schemas.microsoft.com/office/drawing/2014/main" id="{BD541692-6B61-29D7-52B4-DFE65A8EB316}"/>
              </a:ext>
            </a:extLst>
          </p:cNvPr>
          <p:cNvSpPr>
            <a:spLocks noGrp="1"/>
          </p:cNvSpPr>
          <p:nvPr>
            <p:ph idx="1"/>
          </p:nvPr>
        </p:nvSpPr>
        <p:spPr/>
        <p:txBody>
          <a:bodyPr>
            <a:normAutofit/>
          </a:bodyPr>
          <a:lstStyle/>
          <a:p>
            <a:pPr marL="0" indent="0">
              <a:buNone/>
            </a:pPr>
            <a:r>
              <a:rPr lang="en-US" b="1" u="sng" dirty="0"/>
              <a:t>During the Stage 2 “Voting” phase:</a:t>
            </a:r>
          </a:p>
          <a:p>
            <a:r>
              <a:rPr lang="en-US" dirty="0"/>
              <a:t>Do vote on </a:t>
            </a:r>
            <a:r>
              <a:rPr lang="en-US" b="1" i="1" dirty="0"/>
              <a:t>all </a:t>
            </a:r>
            <a:r>
              <a:rPr lang="en-US" dirty="0"/>
              <a:t>pharmacy change suggestions. </a:t>
            </a:r>
          </a:p>
          <a:p>
            <a:r>
              <a:rPr lang="en-US" dirty="0"/>
              <a:t>There should not be many – you would not be boiling the ocean.   </a:t>
            </a:r>
          </a:p>
          <a:p>
            <a:pPr marL="457200" lvl="1" indent="0">
              <a:buNone/>
            </a:pPr>
            <a:endParaRPr lang="en-US" dirty="0"/>
          </a:p>
        </p:txBody>
      </p:sp>
      <p:sp>
        <p:nvSpPr>
          <p:cNvPr id="4" name="Slide Number Placeholder 3">
            <a:extLst>
              <a:ext uri="{FF2B5EF4-FFF2-40B4-BE49-F238E27FC236}">
                <a16:creationId xmlns:a16="http://schemas.microsoft.com/office/drawing/2014/main" id="{8E979F19-2B95-E266-5022-90DEDABDEAFB}"/>
              </a:ext>
            </a:extLst>
          </p:cNvPr>
          <p:cNvSpPr>
            <a:spLocks noGrp="1"/>
          </p:cNvSpPr>
          <p:nvPr>
            <p:ph type="sldNum" sz="quarter" idx="12"/>
          </p:nvPr>
        </p:nvSpPr>
        <p:spPr/>
        <p:txBody>
          <a:bodyPr/>
          <a:lstStyle/>
          <a:p>
            <a:fld id="{3CD42BB3-EA1A-435E-898F-BC58CCE90CCF}" type="slidenum">
              <a:rPr lang="en-US" smtClean="0"/>
              <a:t>40</a:t>
            </a:fld>
            <a:endParaRPr lang="en-US"/>
          </a:p>
        </p:txBody>
      </p:sp>
    </p:spTree>
    <p:extLst>
      <p:ext uri="{BB962C8B-B14F-4D97-AF65-F5344CB8AC3E}">
        <p14:creationId xmlns:p14="http://schemas.microsoft.com/office/powerpoint/2010/main" val="126916871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tdasgupta\AppData\Local\Microsoft\Windows\Temporary Internet Files\Content.IE5\VO259DFF\MP900398831[1].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365812" y="2590800"/>
            <a:ext cx="6149788" cy="40161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81200" y="152401"/>
            <a:ext cx="8229600" cy="782549"/>
          </a:xfrm>
        </p:spPr>
        <p:txBody>
          <a:bodyPr>
            <a:normAutofit fontScale="90000"/>
          </a:bodyPr>
          <a:lstStyle/>
          <a:p>
            <a:pPr algn="ctr"/>
            <a:r>
              <a:rPr lang="en-US" sz="5400" b="1" dirty="0"/>
              <a:t>          Questions?</a:t>
            </a:r>
          </a:p>
        </p:txBody>
      </p:sp>
      <p:sp>
        <p:nvSpPr>
          <p:cNvPr id="3" name="Content Placeholder 2"/>
          <p:cNvSpPr>
            <a:spLocks noGrp="1"/>
          </p:cNvSpPr>
          <p:nvPr>
            <p:ph idx="1"/>
          </p:nvPr>
        </p:nvSpPr>
        <p:spPr>
          <a:xfrm>
            <a:off x="1981200" y="1017142"/>
            <a:ext cx="8229600" cy="5339208"/>
          </a:xfrm>
        </p:spPr>
        <p:txBody>
          <a:bodyPr>
            <a:normAutofit/>
          </a:bodyPr>
          <a:lstStyle/>
          <a:p>
            <a:pPr marL="0" indent="0" algn="ctr">
              <a:buNone/>
            </a:pPr>
            <a:endParaRPr lang="en-US" dirty="0">
              <a:hlinkClick r:id="rId3"/>
            </a:endParaRPr>
          </a:p>
          <a:p>
            <a:pPr marL="0" indent="0" algn="ctr">
              <a:buNone/>
            </a:pPr>
            <a:r>
              <a:rPr lang="en-US" dirty="0"/>
              <a:t>Email </a:t>
            </a:r>
          </a:p>
          <a:p>
            <a:pPr marL="0" indent="0" algn="ctr">
              <a:buNone/>
            </a:pPr>
            <a:r>
              <a:rPr lang="en-US" dirty="0">
                <a:hlinkClick r:id="rId4"/>
              </a:rPr>
              <a:t>RHLD.DataOversight@arkansas.gov</a:t>
            </a:r>
            <a:r>
              <a:rPr lang="en-US" dirty="0"/>
              <a:t>   </a:t>
            </a:r>
          </a:p>
          <a:p>
            <a:pPr marL="0" indent="0" algn="ctr">
              <a:buNone/>
            </a:pPr>
            <a:endParaRPr lang="en-US" sz="1100" dirty="0"/>
          </a:p>
          <a:p>
            <a:pPr marL="0" indent="0" algn="ctr">
              <a:buNone/>
            </a:pPr>
            <a:endParaRPr lang="en-US" sz="4400" dirty="0"/>
          </a:p>
        </p:txBody>
      </p:sp>
      <p:pic>
        <p:nvPicPr>
          <p:cNvPr id="6" name="Picture 19" descr="C:\Users\tdasgupta\Documents\AID logo.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763250" y="529272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
          <a:stretch/>
        </p:blipFill>
        <p:spPr bwMode="auto">
          <a:xfrm>
            <a:off x="147187" y="5105400"/>
            <a:ext cx="170216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62DBCB69-547C-4F68-819F-474A80AB012D}" type="slidenum">
              <a:rPr lang="en-US" smtClean="0"/>
              <a:t>41</a:t>
            </a:fld>
            <a:endParaRPr lang="en-US"/>
          </a:p>
        </p:txBody>
      </p:sp>
    </p:spTree>
    <p:extLst>
      <p:ext uri="{BB962C8B-B14F-4D97-AF65-F5344CB8AC3E}">
        <p14:creationId xmlns:p14="http://schemas.microsoft.com/office/powerpoint/2010/main" val="24906612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B2C4-0D0A-0A0B-B3CE-B5A70B295E57}"/>
              </a:ext>
            </a:extLst>
          </p:cNvPr>
          <p:cNvSpPr>
            <a:spLocks noGrp="1"/>
          </p:cNvSpPr>
          <p:nvPr>
            <p:ph type="title"/>
          </p:nvPr>
        </p:nvSpPr>
        <p:spPr/>
        <p:txBody>
          <a:bodyPr>
            <a:normAutofit/>
          </a:bodyPr>
          <a:lstStyle/>
          <a:p>
            <a:r>
              <a:rPr lang="en-US" sz="4000" dirty="0"/>
              <a:t>Appendix: Samples of completed PTNP templates</a:t>
            </a:r>
          </a:p>
        </p:txBody>
      </p:sp>
      <p:sp>
        <p:nvSpPr>
          <p:cNvPr id="3" name="Content Placeholder 2">
            <a:extLst>
              <a:ext uri="{FF2B5EF4-FFF2-40B4-BE49-F238E27FC236}">
                <a16:creationId xmlns:a16="http://schemas.microsoft.com/office/drawing/2014/main" id="{C575D02B-0500-8AB9-FFB5-165B47E37066}"/>
              </a:ext>
            </a:extLst>
          </p:cNvPr>
          <p:cNvSpPr>
            <a:spLocks noGrp="1"/>
          </p:cNvSpPr>
          <p:nvPr>
            <p:ph idx="1"/>
          </p:nvPr>
        </p:nvSpPr>
        <p:spPr/>
        <p:txBody>
          <a:bodyPr/>
          <a:lstStyle/>
          <a:p>
            <a:r>
              <a:rPr lang="en-US" dirty="0">
                <a:hlinkClick r:id="rId2"/>
              </a:rPr>
              <a:t>Sample “Suggestions” template</a:t>
            </a:r>
            <a:r>
              <a:rPr lang="en-US" dirty="0"/>
              <a:t>: </a:t>
            </a:r>
            <a:r>
              <a:rPr lang="en-US" sz="1100" dirty="0"/>
              <a:t>https://rhld.insurance.arkansas.gov/Downloadables/PTNPProcessTutorialForPBM/200_DataSubmissionTemplates/100_SAMPLE_Suggestions_template.xlsx</a:t>
            </a:r>
          </a:p>
          <a:p>
            <a:r>
              <a:rPr lang="en-US" dirty="0">
                <a:hlinkClick r:id="rId3"/>
              </a:rPr>
              <a:t>Sample “Votes” template</a:t>
            </a:r>
            <a:r>
              <a:rPr lang="en-US" dirty="0"/>
              <a:t>: </a:t>
            </a:r>
            <a:r>
              <a:rPr lang="en-US" sz="1100" dirty="0"/>
              <a:t>https://rhld.insurance.arkansas.gov/Downloadables/PTNPProcessTutorialForPBM/200_DataSubmissionTemplates/200_SAMPLE_Votes_template.xlsx</a:t>
            </a:r>
            <a:r>
              <a:rPr lang="en-US" dirty="0"/>
              <a:t> </a:t>
            </a:r>
          </a:p>
        </p:txBody>
      </p:sp>
      <p:sp>
        <p:nvSpPr>
          <p:cNvPr id="4" name="Slide Number Placeholder 3">
            <a:extLst>
              <a:ext uri="{FF2B5EF4-FFF2-40B4-BE49-F238E27FC236}">
                <a16:creationId xmlns:a16="http://schemas.microsoft.com/office/drawing/2014/main" id="{9816B4A1-72DA-F66C-3E12-671E4606CBC4}"/>
              </a:ext>
            </a:extLst>
          </p:cNvPr>
          <p:cNvSpPr>
            <a:spLocks noGrp="1"/>
          </p:cNvSpPr>
          <p:nvPr>
            <p:ph type="sldNum" sz="quarter" idx="12"/>
          </p:nvPr>
        </p:nvSpPr>
        <p:spPr/>
        <p:txBody>
          <a:bodyPr/>
          <a:lstStyle/>
          <a:p>
            <a:fld id="{3CD42BB3-EA1A-435E-898F-BC58CCE90CCF}" type="slidenum">
              <a:rPr lang="en-US" smtClean="0"/>
              <a:t>42</a:t>
            </a:fld>
            <a:endParaRPr lang="en-US"/>
          </a:p>
        </p:txBody>
      </p:sp>
    </p:spTree>
    <p:extLst>
      <p:ext uri="{BB962C8B-B14F-4D97-AF65-F5344CB8AC3E}">
        <p14:creationId xmlns:p14="http://schemas.microsoft.com/office/powerpoint/2010/main" val="3073882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phical user interface, text, application&#10;&#10;AI-generated content may be incorrect.">
            <a:extLst>
              <a:ext uri="{FF2B5EF4-FFF2-40B4-BE49-F238E27FC236}">
                <a16:creationId xmlns:a16="http://schemas.microsoft.com/office/drawing/2014/main" id="{A1C997FB-231F-BE74-7683-6D5E712DC2FE}"/>
              </a:ext>
            </a:extLst>
          </p:cNvPr>
          <p:cNvPicPr>
            <a:picLocks noChangeAspect="1"/>
          </p:cNvPicPr>
          <p:nvPr/>
        </p:nvPicPr>
        <p:blipFill>
          <a:blip r:embed="rId2"/>
          <a:stretch>
            <a:fillRect/>
          </a:stretch>
        </p:blipFill>
        <p:spPr>
          <a:xfrm>
            <a:off x="254515" y="0"/>
            <a:ext cx="11682969" cy="6858000"/>
          </a:xfrm>
          <a:prstGeom prst="rect">
            <a:avLst/>
          </a:prstGeom>
        </p:spPr>
      </p:pic>
      <p:sp>
        <p:nvSpPr>
          <p:cNvPr id="5" name="TextBox 4">
            <a:extLst>
              <a:ext uri="{FF2B5EF4-FFF2-40B4-BE49-F238E27FC236}">
                <a16:creationId xmlns:a16="http://schemas.microsoft.com/office/drawing/2014/main" id="{BF3778D8-0B9D-CA42-55C2-B325FCCFFBD4}"/>
              </a:ext>
            </a:extLst>
          </p:cNvPr>
          <p:cNvSpPr txBox="1"/>
          <p:nvPr/>
        </p:nvSpPr>
        <p:spPr>
          <a:xfrm rot="20719867">
            <a:off x="642796" y="4445251"/>
            <a:ext cx="5278170" cy="923330"/>
          </a:xfrm>
          <a:prstGeom prst="rect">
            <a:avLst/>
          </a:prstGeom>
          <a:noFill/>
        </p:spPr>
        <p:txBody>
          <a:bodyPr wrap="square" rtlCol="0">
            <a:spAutoFit/>
          </a:bodyPr>
          <a:lstStyle/>
          <a:p>
            <a:r>
              <a:rPr lang="en-US" sz="5400" dirty="0">
                <a:solidFill>
                  <a:srgbClr val="C00000"/>
                </a:solidFill>
                <a:latin typeface="Stencil" panose="040409050D0802020404" pitchFamily="82" charset="0"/>
              </a:rPr>
              <a:t>The PTNP</a:t>
            </a:r>
          </a:p>
        </p:txBody>
      </p:sp>
      <p:pic>
        <p:nvPicPr>
          <p:cNvPr id="13" name="Picture 12" descr="Graphical user interface, text, application&#10;&#10;AI-generated content may be incorrect.">
            <a:extLst>
              <a:ext uri="{FF2B5EF4-FFF2-40B4-BE49-F238E27FC236}">
                <a16:creationId xmlns:a16="http://schemas.microsoft.com/office/drawing/2014/main" id="{15834FDD-8E6B-B62E-9FC8-4FBE09869831}"/>
              </a:ext>
            </a:extLst>
          </p:cNvPr>
          <p:cNvPicPr>
            <a:picLocks noChangeAspect="1"/>
          </p:cNvPicPr>
          <p:nvPr/>
        </p:nvPicPr>
        <p:blipFill>
          <a:blip r:embed="rId3"/>
          <a:stretch>
            <a:fillRect/>
          </a:stretch>
        </p:blipFill>
        <p:spPr>
          <a:xfrm>
            <a:off x="1769044" y="171669"/>
            <a:ext cx="10171428" cy="5133333"/>
          </a:xfrm>
          <a:prstGeom prst="rect">
            <a:avLst/>
          </a:prstGeom>
          <a:ln>
            <a:noFill/>
          </a:ln>
          <a:effectLst>
            <a:outerShdw blurRad="292100" dist="139700" dir="2700000" algn="tl" rotWithShape="0">
              <a:srgbClr val="333333">
                <a:alpha val="65000"/>
              </a:srgbClr>
            </a:outerShdw>
          </a:effectLst>
        </p:spPr>
      </p:pic>
      <p:cxnSp>
        <p:nvCxnSpPr>
          <p:cNvPr id="15" name="Straight Arrow Connector 14">
            <a:extLst>
              <a:ext uri="{FF2B5EF4-FFF2-40B4-BE49-F238E27FC236}">
                <a16:creationId xmlns:a16="http://schemas.microsoft.com/office/drawing/2014/main" id="{12540024-D4BD-A1E0-74AE-AE02FE51CDDE}"/>
              </a:ext>
            </a:extLst>
          </p:cNvPr>
          <p:cNvCxnSpPr/>
          <p:nvPr/>
        </p:nvCxnSpPr>
        <p:spPr>
          <a:xfrm flipH="1">
            <a:off x="3414409" y="2840477"/>
            <a:ext cx="1780161" cy="2071991"/>
          </a:xfrm>
          <a:prstGeom prst="straightConnector1">
            <a:avLst/>
          </a:prstGeom>
          <a:ln w="38100">
            <a:solidFill>
              <a:srgbClr val="C00000"/>
            </a:solidFill>
            <a:tailEnd type="triangle"/>
          </a:ln>
        </p:spPr>
        <p:style>
          <a:lnRef idx="2">
            <a:schemeClr val="accent5"/>
          </a:lnRef>
          <a:fillRef idx="0">
            <a:schemeClr val="accent5"/>
          </a:fillRef>
          <a:effectRef idx="1">
            <a:schemeClr val="accent5"/>
          </a:effectRef>
          <a:fontRef idx="minor">
            <a:schemeClr val="tx1"/>
          </a:fontRef>
        </p:style>
      </p:cxnSp>
      <p:cxnSp>
        <p:nvCxnSpPr>
          <p:cNvPr id="16" name="Straight Arrow Connector 15">
            <a:extLst>
              <a:ext uri="{FF2B5EF4-FFF2-40B4-BE49-F238E27FC236}">
                <a16:creationId xmlns:a16="http://schemas.microsoft.com/office/drawing/2014/main" id="{80607A17-90F2-152F-F527-175652D72702}"/>
              </a:ext>
            </a:extLst>
          </p:cNvPr>
          <p:cNvCxnSpPr>
            <a:cxnSpLocks/>
          </p:cNvCxnSpPr>
          <p:nvPr/>
        </p:nvCxnSpPr>
        <p:spPr>
          <a:xfrm flipH="1">
            <a:off x="4522180" y="2840477"/>
            <a:ext cx="672390" cy="2071991"/>
          </a:xfrm>
          <a:prstGeom prst="straightConnector1">
            <a:avLst/>
          </a:prstGeom>
          <a:ln w="38100">
            <a:solidFill>
              <a:srgbClr val="C00000"/>
            </a:solidFill>
            <a:tailEnd type="triangle"/>
          </a:ln>
        </p:spPr>
        <p:style>
          <a:lnRef idx="2">
            <a:schemeClr val="accent5"/>
          </a:lnRef>
          <a:fillRef idx="0">
            <a:schemeClr val="accent5"/>
          </a:fillRef>
          <a:effectRef idx="1">
            <a:schemeClr val="accent5"/>
          </a:effectRef>
          <a:fontRef idx="minor">
            <a:schemeClr val="tx1"/>
          </a:fontRef>
        </p:style>
      </p:cxnSp>
      <p:cxnSp>
        <p:nvCxnSpPr>
          <p:cNvPr id="17" name="Straight Arrow Connector 16">
            <a:extLst>
              <a:ext uri="{FF2B5EF4-FFF2-40B4-BE49-F238E27FC236}">
                <a16:creationId xmlns:a16="http://schemas.microsoft.com/office/drawing/2014/main" id="{423A84FE-0A2E-E3DD-D60B-23FD091CAEAF}"/>
              </a:ext>
            </a:extLst>
          </p:cNvPr>
          <p:cNvCxnSpPr>
            <a:cxnSpLocks/>
          </p:cNvCxnSpPr>
          <p:nvPr/>
        </p:nvCxnSpPr>
        <p:spPr>
          <a:xfrm>
            <a:off x="5194570" y="2840477"/>
            <a:ext cx="946575" cy="2071991"/>
          </a:xfrm>
          <a:prstGeom prst="straightConnector1">
            <a:avLst/>
          </a:prstGeom>
          <a:ln w="38100">
            <a:solidFill>
              <a:srgbClr val="C00000"/>
            </a:solidFill>
            <a:tailEnd type="triangle"/>
          </a:ln>
        </p:spPr>
        <p:style>
          <a:lnRef idx="2">
            <a:schemeClr val="accent5"/>
          </a:lnRef>
          <a:fillRef idx="0">
            <a:schemeClr val="accent5"/>
          </a:fillRef>
          <a:effectRef idx="1">
            <a:schemeClr val="accent5"/>
          </a:effectRef>
          <a:fontRef idx="minor">
            <a:schemeClr val="tx1"/>
          </a:fontRef>
        </p:style>
      </p:cxnSp>
      <p:sp>
        <p:nvSpPr>
          <p:cNvPr id="21" name="TextBox 20">
            <a:extLst>
              <a:ext uri="{FF2B5EF4-FFF2-40B4-BE49-F238E27FC236}">
                <a16:creationId xmlns:a16="http://schemas.microsoft.com/office/drawing/2014/main" id="{1C3C31C3-990C-314A-3D91-591F5FFD38C3}"/>
              </a:ext>
            </a:extLst>
          </p:cNvPr>
          <p:cNvSpPr txBox="1"/>
          <p:nvPr/>
        </p:nvSpPr>
        <p:spPr>
          <a:xfrm>
            <a:off x="4782133" y="2522332"/>
            <a:ext cx="2215299" cy="369332"/>
          </a:xfrm>
          <a:prstGeom prst="rect">
            <a:avLst/>
          </a:prstGeom>
          <a:noFill/>
        </p:spPr>
        <p:txBody>
          <a:bodyPr wrap="square" rtlCol="0">
            <a:spAutoFit/>
          </a:bodyPr>
          <a:lstStyle/>
          <a:p>
            <a:r>
              <a:rPr lang="en-US" b="1" dirty="0">
                <a:solidFill>
                  <a:srgbClr val="C00000"/>
                </a:solidFill>
              </a:rPr>
              <a:t>3 tabs</a:t>
            </a:r>
          </a:p>
        </p:txBody>
      </p:sp>
      <p:cxnSp>
        <p:nvCxnSpPr>
          <p:cNvPr id="22" name="Straight Arrow Connector 21">
            <a:extLst>
              <a:ext uri="{FF2B5EF4-FFF2-40B4-BE49-F238E27FC236}">
                <a16:creationId xmlns:a16="http://schemas.microsoft.com/office/drawing/2014/main" id="{881F376B-092C-199A-B1DF-39EF39D6BD09}"/>
              </a:ext>
            </a:extLst>
          </p:cNvPr>
          <p:cNvCxnSpPr>
            <a:cxnSpLocks/>
          </p:cNvCxnSpPr>
          <p:nvPr/>
        </p:nvCxnSpPr>
        <p:spPr>
          <a:xfrm flipV="1">
            <a:off x="3414409" y="5305002"/>
            <a:ext cx="1107771" cy="1206870"/>
          </a:xfrm>
          <a:prstGeom prst="straightConnector1">
            <a:avLst/>
          </a:prstGeom>
          <a:ln w="38100">
            <a:solidFill>
              <a:srgbClr val="C00000"/>
            </a:solidFill>
            <a:tailEnd type="triangle"/>
          </a:ln>
        </p:spPr>
        <p:style>
          <a:lnRef idx="2">
            <a:schemeClr val="accent5"/>
          </a:lnRef>
          <a:fillRef idx="0">
            <a:schemeClr val="accent5"/>
          </a:fillRef>
          <a:effectRef idx="1">
            <a:schemeClr val="accent5"/>
          </a:effectRef>
          <a:fontRef idx="minor">
            <a:schemeClr val="tx1"/>
          </a:fontRef>
        </p:style>
      </p:cxnSp>
      <p:sp>
        <p:nvSpPr>
          <p:cNvPr id="2" name="Rectangle 1">
            <a:extLst>
              <a:ext uri="{FF2B5EF4-FFF2-40B4-BE49-F238E27FC236}">
                <a16:creationId xmlns:a16="http://schemas.microsoft.com/office/drawing/2014/main" id="{3BFEA862-889F-A590-B221-3DCD55FBA6F0}"/>
              </a:ext>
            </a:extLst>
          </p:cNvPr>
          <p:cNvSpPr/>
          <p:nvPr/>
        </p:nvSpPr>
        <p:spPr>
          <a:xfrm>
            <a:off x="774827" y="6511872"/>
            <a:ext cx="2806574" cy="238878"/>
          </a:xfrm>
          <a:prstGeom prst="rect">
            <a:avLst/>
          </a:prstGeom>
          <a:noFill/>
          <a:ln w="317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C45E0F0F-8211-42D8-DDB1-7FFFD357C5BB}"/>
              </a:ext>
            </a:extLst>
          </p:cNvPr>
          <p:cNvSpPr>
            <a:spLocks noGrp="1"/>
          </p:cNvSpPr>
          <p:nvPr>
            <p:ph type="sldNum" sz="quarter" idx="12"/>
          </p:nvPr>
        </p:nvSpPr>
        <p:spPr/>
        <p:txBody>
          <a:bodyPr/>
          <a:lstStyle/>
          <a:p>
            <a:fld id="{3CD42BB3-EA1A-435E-898F-BC58CCE90CCF}" type="slidenum">
              <a:rPr lang="en-US" smtClean="0"/>
              <a:t>5</a:t>
            </a:fld>
            <a:endParaRPr lang="en-US"/>
          </a:p>
        </p:txBody>
      </p:sp>
    </p:spTree>
    <p:extLst>
      <p:ext uri="{BB962C8B-B14F-4D97-AF65-F5344CB8AC3E}">
        <p14:creationId xmlns:p14="http://schemas.microsoft.com/office/powerpoint/2010/main" val="143381715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4"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randombar(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21" grpId="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299B9-9F99-B3F7-E796-ED4C80B817D3}"/>
            </a:ext>
          </a:extLst>
        </p:cNvPr>
        <p:cNvGrpSpPr/>
        <p:nvPr/>
      </p:nvGrpSpPr>
      <p:grpSpPr>
        <a:xfrm>
          <a:off x="0" y="0"/>
          <a:ext cx="0" cy="0"/>
          <a:chOff x="0" y="0"/>
          <a:chExt cx="0" cy="0"/>
        </a:xfrm>
      </p:grpSpPr>
      <p:pic>
        <p:nvPicPr>
          <p:cNvPr id="9" name="Picture 8" descr="Chart, bubble chart&#10;&#10;AI-generated content may be incorrect.">
            <a:extLst>
              <a:ext uri="{FF2B5EF4-FFF2-40B4-BE49-F238E27FC236}">
                <a16:creationId xmlns:a16="http://schemas.microsoft.com/office/drawing/2014/main" id="{B81E4D6B-C5F7-D8DC-B01A-05E6B7BF9CE6}"/>
              </a:ext>
            </a:extLst>
          </p:cNvPr>
          <p:cNvPicPr>
            <a:picLocks noChangeAspect="1"/>
          </p:cNvPicPr>
          <p:nvPr/>
        </p:nvPicPr>
        <p:blipFill>
          <a:blip r:embed="rId2"/>
          <a:stretch>
            <a:fillRect/>
          </a:stretch>
        </p:blipFill>
        <p:spPr>
          <a:xfrm>
            <a:off x="0" y="1673"/>
            <a:ext cx="12192000" cy="6854653"/>
          </a:xfrm>
          <a:prstGeom prst="rect">
            <a:avLst/>
          </a:prstGeom>
        </p:spPr>
      </p:pic>
      <p:sp>
        <p:nvSpPr>
          <p:cNvPr id="2" name="Slide Number Placeholder 1">
            <a:extLst>
              <a:ext uri="{FF2B5EF4-FFF2-40B4-BE49-F238E27FC236}">
                <a16:creationId xmlns:a16="http://schemas.microsoft.com/office/drawing/2014/main" id="{2DC471F3-3273-577E-0AE7-F4595872EC39}"/>
              </a:ext>
            </a:extLst>
          </p:cNvPr>
          <p:cNvSpPr>
            <a:spLocks noGrp="1"/>
          </p:cNvSpPr>
          <p:nvPr>
            <p:ph type="sldNum" sz="quarter" idx="12"/>
          </p:nvPr>
        </p:nvSpPr>
        <p:spPr/>
        <p:txBody>
          <a:bodyPr/>
          <a:lstStyle/>
          <a:p>
            <a:fld id="{3CD42BB3-EA1A-435E-898F-BC58CCE90CCF}" type="slidenum">
              <a:rPr lang="en-US" smtClean="0"/>
              <a:t>6</a:t>
            </a:fld>
            <a:endParaRPr lang="en-US"/>
          </a:p>
        </p:txBody>
      </p:sp>
    </p:spTree>
    <p:extLst>
      <p:ext uri="{BB962C8B-B14F-4D97-AF65-F5344CB8AC3E}">
        <p14:creationId xmlns:p14="http://schemas.microsoft.com/office/powerpoint/2010/main" val="9127813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ACA53-0368-C4BE-E0D9-65518EE8AE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6DD8C8-EE77-918D-4D93-CED2A912A097}"/>
              </a:ext>
            </a:extLst>
          </p:cNvPr>
          <p:cNvSpPr>
            <a:spLocks noGrp="1"/>
          </p:cNvSpPr>
          <p:nvPr>
            <p:ph type="title"/>
          </p:nvPr>
        </p:nvSpPr>
        <p:spPr/>
        <p:txBody>
          <a:bodyPr/>
          <a:lstStyle/>
          <a:p>
            <a:r>
              <a:rPr lang="en-US" dirty="0">
                <a:solidFill>
                  <a:schemeClr val="bg1">
                    <a:lumMod val="65000"/>
                  </a:schemeClr>
                </a:solidFill>
              </a:rPr>
              <a:t>What? (cont’d) </a:t>
            </a:r>
          </a:p>
        </p:txBody>
      </p:sp>
      <p:sp>
        <p:nvSpPr>
          <p:cNvPr id="3" name="Content Placeholder 2">
            <a:extLst>
              <a:ext uri="{FF2B5EF4-FFF2-40B4-BE49-F238E27FC236}">
                <a16:creationId xmlns:a16="http://schemas.microsoft.com/office/drawing/2014/main" id="{AC4B70CD-6BB6-92D0-1E5F-EB0932C29722}"/>
              </a:ext>
            </a:extLst>
          </p:cNvPr>
          <p:cNvSpPr>
            <a:spLocks noGrp="1"/>
          </p:cNvSpPr>
          <p:nvPr>
            <p:ph idx="1"/>
          </p:nvPr>
        </p:nvSpPr>
        <p:spPr/>
        <p:txBody>
          <a:bodyPr>
            <a:normAutofit/>
          </a:bodyPr>
          <a:lstStyle/>
          <a:p>
            <a:r>
              <a:rPr lang="en-US" i="1" dirty="0"/>
              <a:t>Provider Types </a:t>
            </a:r>
            <a:r>
              <a:rPr lang="en-US" dirty="0"/>
              <a:t>are defined in terms NUCC Taxonomy codes.</a:t>
            </a:r>
          </a:p>
          <a:p>
            <a:r>
              <a:rPr lang="en-US" dirty="0"/>
              <a:t>This definition document is published as a spreadsheet called  </a:t>
            </a:r>
            <a:r>
              <a:rPr lang="en-US" i="1" dirty="0"/>
              <a:t>Provider Type Taxonomic Descriptions </a:t>
            </a:r>
            <a:r>
              <a:rPr lang="en-US" dirty="0"/>
              <a:t>(located at </a:t>
            </a:r>
            <a:r>
              <a:rPr lang="en-US" dirty="0">
                <a:hlinkClick r:id="rId2"/>
              </a:rPr>
              <a:t>https://rhld.insurance.arkansas.gov/NetworkAdequacy</a:t>
            </a:r>
            <a:r>
              <a:rPr lang="en-US" dirty="0"/>
              <a:t>).</a:t>
            </a:r>
          </a:p>
          <a:p>
            <a:r>
              <a:rPr lang="en-US" dirty="0"/>
              <a:t>The definition for </a:t>
            </a:r>
            <a:r>
              <a:rPr lang="en-US" i="1" dirty="0"/>
              <a:t>Pharmacy </a:t>
            </a:r>
            <a:r>
              <a:rPr lang="en-US" dirty="0"/>
              <a:t>has the following but it </a:t>
            </a:r>
            <a:r>
              <a:rPr lang="en-US" i="1" dirty="0"/>
              <a:t>must </a:t>
            </a:r>
            <a:r>
              <a:rPr lang="en-US" dirty="0"/>
              <a:t>vetted as a “Community/Retail Pharmacy” </a:t>
            </a:r>
            <a:r>
              <a:rPr lang="en-US" i="1" dirty="0"/>
              <a:t> </a:t>
            </a:r>
          </a:p>
          <a:p>
            <a:pPr marL="0" indent="0">
              <a:buNone/>
            </a:pPr>
            <a:endParaRPr lang="en-US" dirty="0"/>
          </a:p>
        </p:txBody>
      </p:sp>
      <p:graphicFrame>
        <p:nvGraphicFramePr>
          <p:cNvPr id="4" name="Table 3">
            <a:extLst>
              <a:ext uri="{FF2B5EF4-FFF2-40B4-BE49-F238E27FC236}">
                <a16:creationId xmlns:a16="http://schemas.microsoft.com/office/drawing/2014/main" id="{E7ABED15-2CA4-DB87-9E8E-B192E7885C39}"/>
              </a:ext>
            </a:extLst>
          </p:cNvPr>
          <p:cNvGraphicFramePr>
            <a:graphicFrameLocks noGrp="1"/>
          </p:cNvGraphicFramePr>
          <p:nvPr>
            <p:extLst>
              <p:ext uri="{D42A27DB-BD31-4B8C-83A1-F6EECF244321}">
                <p14:modId xmlns:p14="http://schemas.microsoft.com/office/powerpoint/2010/main" val="201209350"/>
              </p:ext>
            </p:extLst>
          </p:nvPr>
        </p:nvGraphicFramePr>
        <p:xfrm>
          <a:off x="1184938" y="4691899"/>
          <a:ext cx="8059546" cy="1387353"/>
        </p:xfrm>
        <a:graphic>
          <a:graphicData uri="http://schemas.openxmlformats.org/drawingml/2006/table">
            <a:tbl>
              <a:tblPr/>
              <a:tblGrid>
                <a:gridCol w="1345501">
                  <a:extLst>
                    <a:ext uri="{9D8B030D-6E8A-4147-A177-3AD203B41FA5}">
                      <a16:colId xmlns:a16="http://schemas.microsoft.com/office/drawing/2014/main" val="2157102950"/>
                    </a:ext>
                  </a:extLst>
                </a:gridCol>
                <a:gridCol w="6714045">
                  <a:extLst>
                    <a:ext uri="{9D8B030D-6E8A-4147-A177-3AD203B41FA5}">
                      <a16:colId xmlns:a16="http://schemas.microsoft.com/office/drawing/2014/main" val="4146375889"/>
                    </a:ext>
                  </a:extLst>
                </a:gridCol>
              </a:tblGrid>
              <a:tr h="462451">
                <a:tc>
                  <a:txBody>
                    <a:bodyPr/>
                    <a:lstStyle/>
                    <a:p>
                      <a:pPr algn="l" fontAlgn="t">
                        <a:buNone/>
                      </a:pPr>
                      <a:r>
                        <a:rPr lang="en-US" sz="1800" b="1" i="0" u="none" strike="noStrike">
                          <a:solidFill>
                            <a:srgbClr val="000000"/>
                          </a:solidFill>
                          <a:effectLst/>
                          <a:latin typeface="Aptos Narrow" panose="020B0004020202020204" pitchFamily="34" charset="0"/>
                        </a:rPr>
                        <a:t>Taxonomy</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D973"/>
                    </a:solidFill>
                  </a:tcPr>
                </a:tc>
                <a:tc>
                  <a:txBody>
                    <a:bodyPr/>
                    <a:lstStyle/>
                    <a:p>
                      <a:pPr algn="l" fontAlgn="t">
                        <a:buNone/>
                      </a:pPr>
                      <a:r>
                        <a:rPr lang="en-US" sz="1800" b="1" i="0" u="none" strike="noStrike">
                          <a:solidFill>
                            <a:srgbClr val="000000"/>
                          </a:solidFill>
                          <a:effectLst/>
                          <a:latin typeface="Aptos Narrow" panose="020B0004020202020204" pitchFamily="34" charset="0"/>
                        </a:rPr>
                        <a:t>Taxonomy Description</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8ED973"/>
                    </a:solidFill>
                  </a:tcPr>
                </a:tc>
                <a:extLst>
                  <a:ext uri="{0D108BD9-81ED-4DB2-BD59-A6C34878D82A}">
                    <a16:rowId xmlns:a16="http://schemas.microsoft.com/office/drawing/2014/main" val="2178174130"/>
                  </a:ext>
                </a:extLst>
              </a:tr>
              <a:tr h="462451">
                <a:tc>
                  <a:txBody>
                    <a:bodyPr/>
                    <a:lstStyle/>
                    <a:p>
                      <a:pPr algn="l" fontAlgn="b">
                        <a:buNone/>
                      </a:pPr>
                      <a:r>
                        <a:rPr lang="en-US" sz="1800" b="1" i="0" u="none" strike="noStrike">
                          <a:solidFill>
                            <a:srgbClr val="000000"/>
                          </a:solidFill>
                          <a:effectLst/>
                          <a:latin typeface="Consolas" panose="020B0609020204030204" pitchFamily="49" charset="0"/>
                        </a:rPr>
                        <a:t>333600000X</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l" fontAlgn="b">
                        <a:buNone/>
                      </a:pPr>
                      <a:r>
                        <a:rPr lang="en-US" sz="1800" b="1" i="0" u="none" strike="noStrike" dirty="0">
                          <a:solidFill>
                            <a:srgbClr val="000000"/>
                          </a:solidFill>
                          <a:effectLst/>
                          <a:latin typeface="Aptos Narrow" panose="020B0004020202020204" pitchFamily="34" charset="0"/>
                        </a:rPr>
                        <a:t>Pharmacy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941328676"/>
                  </a:ext>
                </a:extLst>
              </a:tr>
              <a:tr h="462451">
                <a:tc>
                  <a:txBody>
                    <a:bodyPr/>
                    <a:lstStyle/>
                    <a:p>
                      <a:pPr algn="l" fontAlgn="b">
                        <a:buNone/>
                      </a:pPr>
                      <a:r>
                        <a:rPr lang="en-US" sz="1800" b="1" i="0" u="none" strike="noStrike">
                          <a:solidFill>
                            <a:srgbClr val="000000"/>
                          </a:solidFill>
                          <a:effectLst/>
                          <a:latin typeface="Consolas" panose="020B0609020204030204" pitchFamily="49" charset="0"/>
                        </a:rPr>
                        <a:t>3336C0003X</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l" fontAlgn="b">
                        <a:buNone/>
                      </a:pPr>
                      <a:r>
                        <a:rPr lang="en-US" sz="1800" b="1" i="0" u="none" strike="noStrike" dirty="0">
                          <a:solidFill>
                            <a:srgbClr val="000000"/>
                          </a:solidFill>
                          <a:effectLst/>
                          <a:latin typeface="Aptos Narrow" panose="020B0004020202020204" pitchFamily="34" charset="0"/>
                        </a:rPr>
                        <a:t>Community / Retail Pharmacy</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805201375"/>
                  </a:ext>
                </a:extLst>
              </a:tr>
            </a:tbl>
          </a:graphicData>
        </a:graphic>
      </p:graphicFrame>
      <p:sp>
        <p:nvSpPr>
          <p:cNvPr id="5" name="Slide Number Placeholder 4">
            <a:extLst>
              <a:ext uri="{FF2B5EF4-FFF2-40B4-BE49-F238E27FC236}">
                <a16:creationId xmlns:a16="http://schemas.microsoft.com/office/drawing/2014/main" id="{45D63E6F-2618-A62E-A1B0-AFE925E1FAF5}"/>
              </a:ext>
            </a:extLst>
          </p:cNvPr>
          <p:cNvSpPr>
            <a:spLocks noGrp="1"/>
          </p:cNvSpPr>
          <p:nvPr>
            <p:ph type="sldNum" sz="quarter" idx="12"/>
          </p:nvPr>
        </p:nvSpPr>
        <p:spPr/>
        <p:txBody>
          <a:bodyPr/>
          <a:lstStyle/>
          <a:p>
            <a:fld id="{3CD42BB3-EA1A-435E-898F-BC58CCE90CCF}" type="slidenum">
              <a:rPr lang="en-US" smtClean="0"/>
              <a:t>7</a:t>
            </a:fld>
            <a:endParaRPr lang="en-US"/>
          </a:p>
        </p:txBody>
      </p:sp>
    </p:spTree>
    <p:extLst>
      <p:ext uri="{BB962C8B-B14F-4D97-AF65-F5344CB8AC3E}">
        <p14:creationId xmlns:p14="http://schemas.microsoft.com/office/powerpoint/2010/main" val="53334918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6C6790-909C-2CE9-5323-A629239818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53F92C-314B-99DB-4F66-DC8E2E1478FE}"/>
              </a:ext>
            </a:extLst>
          </p:cNvPr>
          <p:cNvSpPr>
            <a:spLocks noGrp="1"/>
          </p:cNvSpPr>
          <p:nvPr>
            <p:ph type="title"/>
          </p:nvPr>
        </p:nvSpPr>
        <p:spPr/>
        <p:txBody>
          <a:bodyPr/>
          <a:lstStyle/>
          <a:p>
            <a:r>
              <a:rPr lang="en-US" dirty="0">
                <a:solidFill>
                  <a:schemeClr val="bg1">
                    <a:lumMod val="65000"/>
                  </a:schemeClr>
                </a:solidFill>
              </a:rPr>
              <a:t>What? (cont’d) </a:t>
            </a:r>
          </a:p>
        </p:txBody>
      </p:sp>
      <p:sp>
        <p:nvSpPr>
          <p:cNvPr id="3" name="Content Placeholder 2">
            <a:extLst>
              <a:ext uri="{FF2B5EF4-FFF2-40B4-BE49-F238E27FC236}">
                <a16:creationId xmlns:a16="http://schemas.microsoft.com/office/drawing/2014/main" id="{A86A5682-649F-AF26-F7C5-1AF170DBE43B}"/>
              </a:ext>
            </a:extLst>
          </p:cNvPr>
          <p:cNvSpPr>
            <a:spLocks noGrp="1"/>
          </p:cNvSpPr>
          <p:nvPr>
            <p:ph idx="1"/>
          </p:nvPr>
        </p:nvSpPr>
        <p:spPr/>
        <p:txBody>
          <a:bodyPr>
            <a:normAutofit fontScale="92500" lnSpcReduction="10000"/>
          </a:bodyPr>
          <a:lstStyle/>
          <a:p>
            <a:pPr marL="0" indent="0">
              <a:buNone/>
            </a:pPr>
            <a:r>
              <a:rPr lang="en-US" b="1" dirty="0"/>
              <a:t>“But… What’s in it for me?”</a:t>
            </a:r>
          </a:p>
          <a:p>
            <a:pPr marL="0" indent="0">
              <a:buNone/>
            </a:pPr>
            <a:r>
              <a:rPr lang="en-US" dirty="0"/>
              <a:t>Starting in 2026, only pharmacies existing in the PTNP will used in network adequacy computations as retail pharmacies.  For example, if an issuer reports 2000 pharmacies in the PLN table in 2026 but the PTNP has 1147 pharmacies, only those among the 2000 pharmacies that exist in the PTNP will get credit as retail pharmacies towards network adequacy computations.</a:t>
            </a:r>
          </a:p>
          <a:p>
            <a:pPr marL="0" indent="0">
              <a:buNone/>
            </a:pPr>
            <a:endParaRPr lang="en-US" b="1" dirty="0"/>
          </a:p>
          <a:p>
            <a:pPr marL="0" indent="0">
              <a:buNone/>
            </a:pPr>
            <a:r>
              <a:rPr lang="en-US" b="1" dirty="0"/>
              <a:t>“So… only worry about retail pharmacy </a:t>
            </a:r>
            <a:r>
              <a:rPr lang="en-US" b="1" i="1" dirty="0"/>
              <a:t>additions</a:t>
            </a:r>
            <a:r>
              <a:rPr lang="en-US" b="1" dirty="0"/>
              <a:t>? Not </a:t>
            </a:r>
            <a:r>
              <a:rPr lang="en-US" b="1" i="1" dirty="0"/>
              <a:t>removals</a:t>
            </a:r>
            <a:r>
              <a:rPr lang="en-US" b="1" dirty="0"/>
              <a:t> of incorrect pharmacy types?”</a:t>
            </a:r>
          </a:p>
          <a:p>
            <a:pPr marL="0" indent="0">
              <a:buNone/>
            </a:pPr>
            <a:r>
              <a:rPr lang="en-US" dirty="0"/>
              <a:t>Not quite. Let's understand how Arkansas issues objections. </a:t>
            </a:r>
          </a:p>
          <a:p>
            <a:pPr marL="0" indent="0">
              <a:buNone/>
            </a:pPr>
            <a:endParaRPr lang="en-US" b="1" dirty="0"/>
          </a:p>
          <a:p>
            <a:pPr marL="0" indent="0">
              <a:buNone/>
            </a:pPr>
            <a:endParaRPr lang="en-US" dirty="0"/>
          </a:p>
        </p:txBody>
      </p:sp>
      <p:sp>
        <p:nvSpPr>
          <p:cNvPr id="4" name="Slide Number Placeholder 3">
            <a:extLst>
              <a:ext uri="{FF2B5EF4-FFF2-40B4-BE49-F238E27FC236}">
                <a16:creationId xmlns:a16="http://schemas.microsoft.com/office/drawing/2014/main" id="{CEF0DFCE-3E45-F1FD-4A9E-C3A251AD35BE}"/>
              </a:ext>
            </a:extLst>
          </p:cNvPr>
          <p:cNvSpPr>
            <a:spLocks noGrp="1"/>
          </p:cNvSpPr>
          <p:nvPr>
            <p:ph type="sldNum" sz="quarter" idx="12"/>
          </p:nvPr>
        </p:nvSpPr>
        <p:spPr/>
        <p:txBody>
          <a:bodyPr/>
          <a:lstStyle/>
          <a:p>
            <a:fld id="{3CD42BB3-EA1A-435E-898F-BC58CCE90CCF}" type="slidenum">
              <a:rPr lang="en-US" smtClean="0"/>
              <a:t>8</a:t>
            </a:fld>
            <a:endParaRPr lang="en-US"/>
          </a:p>
        </p:txBody>
      </p:sp>
    </p:spTree>
    <p:extLst>
      <p:ext uri="{BB962C8B-B14F-4D97-AF65-F5344CB8AC3E}">
        <p14:creationId xmlns:p14="http://schemas.microsoft.com/office/powerpoint/2010/main" val="344068692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B7FFB-ADA8-6C89-59CD-BF0DA6E4803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4A6DD3E-B050-1F4D-BA13-C1D35C559DE9}"/>
              </a:ext>
            </a:extLst>
          </p:cNvPr>
          <p:cNvSpPr>
            <a:spLocks noGrp="1"/>
          </p:cNvSpPr>
          <p:nvPr>
            <p:ph idx="1"/>
          </p:nvPr>
        </p:nvSpPr>
        <p:spPr/>
        <p:txBody>
          <a:bodyPr/>
          <a:lstStyle/>
          <a:p>
            <a:endParaRPr lang="en-US" dirty="0"/>
          </a:p>
        </p:txBody>
      </p:sp>
      <p:pic>
        <p:nvPicPr>
          <p:cNvPr id="5" name="Picture 4" descr="Diagram&#10;&#10;AI-generated content may be incorrect.">
            <a:extLst>
              <a:ext uri="{FF2B5EF4-FFF2-40B4-BE49-F238E27FC236}">
                <a16:creationId xmlns:a16="http://schemas.microsoft.com/office/drawing/2014/main" id="{4FEE460C-9BEB-5D3A-47EB-E11AF191B34F}"/>
              </a:ext>
            </a:extLst>
          </p:cNvPr>
          <p:cNvPicPr>
            <a:picLocks noChangeAspect="1"/>
          </p:cNvPicPr>
          <p:nvPr/>
        </p:nvPicPr>
        <p:blipFill>
          <a:blip r:embed="rId2"/>
          <a:stretch>
            <a:fillRect/>
          </a:stretch>
        </p:blipFill>
        <p:spPr>
          <a:xfrm>
            <a:off x="0" y="110701"/>
            <a:ext cx="12192000" cy="6636597"/>
          </a:xfrm>
          <a:prstGeom prst="rect">
            <a:avLst/>
          </a:prstGeom>
        </p:spPr>
      </p:pic>
      <p:pic>
        <p:nvPicPr>
          <p:cNvPr id="6" name="Picture 2">
            <a:extLst>
              <a:ext uri="{FF2B5EF4-FFF2-40B4-BE49-F238E27FC236}">
                <a16:creationId xmlns:a16="http://schemas.microsoft.com/office/drawing/2014/main" id="{07494178-3C61-7D7B-5C04-4E1AB8C9FAB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96" t="10961" r="25763"/>
          <a:stretch>
            <a:fillRect/>
          </a:stretch>
        </p:blipFill>
        <p:spPr bwMode="auto">
          <a:xfrm>
            <a:off x="6814767" y="1825625"/>
            <a:ext cx="4958133" cy="4351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5A62DB62-4D67-3B96-33FB-350270FECB5E}"/>
              </a:ext>
            </a:extLst>
          </p:cNvPr>
          <p:cNvSpPr/>
          <p:nvPr/>
        </p:nvSpPr>
        <p:spPr>
          <a:xfrm>
            <a:off x="4499853" y="4154961"/>
            <a:ext cx="768485" cy="690664"/>
          </a:xfrm>
          <a:prstGeom prst="rect">
            <a:avLst/>
          </a:prstGeom>
          <a:noFill/>
          <a:ln w="3492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2FCD8C9E-028A-C19A-94B2-901D1A8BC66F}"/>
              </a:ext>
            </a:extLst>
          </p:cNvPr>
          <p:cNvCxnSpPr>
            <a:cxnSpLocks/>
            <a:stCxn id="6" idx="1"/>
            <a:endCxn id="7" idx="3"/>
          </p:cNvCxnSpPr>
          <p:nvPr/>
        </p:nvCxnSpPr>
        <p:spPr>
          <a:xfrm flipH="1">
            <a:off x="5268338" y="4001294"/>
            <a:ext cx="1546429" cy="498999"/>
          </a:xfrm>
          <a:prstGeom prst="straightConnector1">
            <a:avLst/>
          </a:prstGeom>
          <a:ln w="3175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040D38B-B4C3-AA5B-0430-72E4EF3D7434}"/>
              </a:ext>
            </a:extLst>
          </p:cNvPr>
          <p:cNvSpPr txBox="1"/>
          <p:nvPr/>
        </p:nvSpPr>
        <p:spPr>
          <a:xfrm>
            <a:off x="8283501" y="1027906"/>
            <a:ext cx="3602736" cy="646331"/>
          </a:xfrm>
          <a:prstGeom prst="rect">
            <a:avLst/>
          </a:prstGeom>
          <a:solidFill>
            <a:schemeClr val="bg1"/>
          </a:solidFill>
          <a:ln w="41275">
            <a:solidFill>
              <a:srgbClr val="C00000"/>
            </a:solidFill>
          </a:ln>
        </p:spPr>
        <p:txBody>
          <a:bodyPr wrap="square" rtlCol="0">
            <a:spAutoFit/>
          </a:bodyPr>
          <a:lstStyle/>
          <a:p>
            <a:r>
              <a:rPr lang="en-US" dirty="0">
                <a:solidFill>
                  <a:srgbClr val="C00000"/>
                </a:solidFill>
              </a:rPr>
              <a:t>First question to ask: </a:t>
            </a:r>
          </a:p>
          <a:p>
            <a:r>
              <a:rPr lang="en-US" dirty="0">
                <a:solidFill>
                  <a:srgbClr val="C00000"/>
                </a:solidFill>
              </a:rPr>
              <a:t>“Is this even a retail pharmacy?”</a:t>
            </a:r>
          </a:p>
        </p:txBody>
      </p:sp>
      <p:sp>
        <p:nvSpPr>
          <p:cNvPr id="13" name="TextBox 12">
            <a:extLst>
              <a:ext uri="{FF2B5EF4-FFF2-40B4-BE49-F238E27FC236}">
                <a16:creationId xmlns:a16="http://schemas.microsoft.com/office/drawing/2014/main" id="{C6E5DCFD-5BC6-9285-A8EA-1EED408CBCEB}"/>
              </a:ext>
            </a:extLst>
          </p:cNvPr>
          <p:cNvSpPr txBox="1"/>
          <p:nvPr/>
        </p:nvSpPr>
        <p:spPr>
          <a:xfrm>
            <a:off x="6875727" y="4130961"/>
            <a:ext cx="1554480" cy="369332"/>
          </a:xfrm>
          <a:prstGeom prst="rect">
            <a:avLst/>
          </a:prstGeom>
          <a:noFill/>
        </p:spPr>
        <p:txBody>
          <a:bodyPr wrap="square" rtlCol="0">
            <a:spAutoFit/>
          </a:bodyPr>
          <a:lstStyle/>
          <a:p>
            <a:r>
              <a:rPr lang="en-US" dirty="0"/>
              <a:t>Rural ZCTA</a:t>
            </a:r>
          </a:p>
        </p:txBody>
      </p:sp>
      <p:cxnSp>
        <p:nvCxnSpPr>
          <p:cNvPr id="15" name="Straight Arrow Connector 14">
            <a:extLst>
              <a:ext uri="{FF2B5EF4-FFF2-40B4-BE49-F238E27FC236}">
                <a16:creationId xmlns:a16="http://schemas.microsoft.com/office/drawing/2014/main" id="{650C721F-2940-BCEA-C208-F592D1BFE809}"/>
              </a:ext>
            </a:extLst>
          </p:cNvPr>
          <p:cNvCxnSpPr>
            <a:cxnSpLocks/>
          </p:cNvCxnSpPr>
          <p:nvPr/>
        </p:nvCxnSpPr>
        <p:spPr>
          <a:xfrm flipH="1" flipV="1">
            <a:off x="8361196" y="3012707"/>
            <a:ext cx="1537184" cy="607722"/>
          </a:xfrm>
          <a:prstGeom prst="straightConnector1">
            <a:avLst/>
          </a:prstGeom>
          <a:ln w="25400">
            <a:tailEnd type="triangle"/>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C0BB9EDA-813E-63A7-6EE0-7CAC7ED3E5DD}"/>
              </a:ext>
            </a:extLst>
          </p:cNvPr>
          <p:cNvSpPr txBox="1"/>
          <p:nvPr/>
        </p:nvSpPr>
        <p:spPr>
          <a:xfrm rot="1233609">
            <a:off x="8686062" y="2985941"/>
            <a:ext cx="1023037" cy="369332"/>
          </a:xfrm>
          <a:prstGeom prst="rect">
            <a:avLst/>
          </a:prstGeom>
          <a:noFill/>
        </p:spPr>
        <p:txBody>
          <a:bodyPr wrap="none" rtlCol="0">
            <a:spAutoFit/>
          </a:bodyPr>
          <a:lstStyle/>
          <a:p>
            <a:r>
              <a:rPr lang="en-US" dirty="0"/>
              <a:t>15 miles</a:t>
            </a:r>
          </a:p>
        </p:txBody>
      </p:sp>
      <p:cxnSp>
        <p:nvCxnSpPr>
          <p:cNvPr id="19" name="Straight Arrow Connector 18">
            <a:extLst>
              <a:ext uri="{FF2B5EF4-FFF2-40B4-BE49-F238E27FC236}">
                <a16:creationId xmlns:a16="http://schemas.microsoft.com/office/drawing/2014/main" id="{F4E02D3E-4B32-DC6E-78E8-B45EABF7E7BE}"/>
              </a:ext>
            </a:extLst>
          </p:cNvPr>
          <p:cNvCxnSpPr>
            <a:cxnSpLocks/>
          </p:cNvCxnSpPr>
          <p:nvPr/>
        </p:nvCxnSpPr>
        <p:spPr>
          <a:xfrm flipH="1">
            <a:off x="9898380" y="1690688"/>
            <a:ext cx="186489" cy="1832463"/>
          </a:xfrm>
          <a:prstGeom prst="straightConnector1">
            <a:avLst/>
          </a:prstGeom>
          <a:ln w="34925">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4" name="Slide Number Placeholder 3">
            <a:extLst>
              <a:ext uri="{FF2B5EF4-FFF2-40B4-BE49-F238E27FC236}">
                <a16:creationId xmlns:a16="http://schemas.microsoft.com/office/drawing/2014/main" id="{10431751-0EAB-8824-9713-214BA219DBDC}"/>
              </a:ext>
            </a:extLst>
          </p:cNvPr>
          <p:cNvSpPr>
            <a:spLocks noGrp="1"/>
          </p:cNvSpPr>
          <p:nvPr>
            <p:ph type="sldNum" sz="quarter" idx="12"/>
          </p:nvPr>
        </p:nvSpPr>
        <p:spPr/>
        <p:txBody>
          <a:bodyPr/>
          <a:lstStyle/>
          <a:p>
            <a:fld id="{3CD42BB3-EA1A-435E-898F-BC58CCE90CCF}" type="slidenum">
              <a:rPr lang="en-US" smtClean="0"/>
              <a:t>9</a:t>
            </a:fld>
            <a:endParaRPr lang="en-US"/>
          </a:p>
        </p:txBody>
      </p:sp>
      <p:sp>
        <p:nvSpPr>
          <p:cNvPr id="8" name="TextBox 7">
            <a:extLst>
              <a:ext uri="{FF2B5EF4-FFF2-40B4-BE49-F238E27FC236}">
                <a16:creationId xmlns:a16="http://schemas.microsoft.com/office/drawing/2014/main" id="{911F7346-DAF1-1440-72A8-D08F4EC1EE5C}"/>
              </a:ext>
            </a:extLst>
          </p:cNvPr>
          <p:cNvSpPr txBox="1"/>
          <p:nvPr/>
        </p:nvSpPr>
        <p:spPr>
          <a:xfrm>
            <a:off x="3331674" y="208230"/>
            <a:ext cx="7410119" cy="369332"/>
          </a:xfrm>
          <a:prstGeom prst="rect">
            <a:avLst/>
          </a:prstGeom>
          <a:solidFill>
            <a:schemeClr val="bg1"/>
          </a:solidFill>
        </p:spPr>
        <p:txBody>
          <a:bodyPr wrap="square" rtlCol="0">
            <a:spAutoFit/>
          </a:bodyPr>
          <a:lstStyle/>
          <a:p>
            <a:r>
              <a:rPr lang="en-US" b="1" dirty="0">
                <a:solidFill>
                  <a:srgbClr val="C00000"/>
                </a:solidFill>
              </a:rPr>
              <a:t>Issuer/PBM “ There aren’t any pharmacies close to our deficiencies “ </a:t>
            </a:r>
          </a:p>
        </p:txBody>
      </p:sp>
    </p:spTree>
    <p:extLst>
      <p:ext uri="{BB962C8B-B14F-4D97-AF65-F5344CB8AC3E}">
        <p14:creationId xmlns:p14="http://schemas.microsoft.com/office/powerpoint/2010/main" val="109089818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16"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1|25.8|15.6|5.7|8.8|9.1|4.9"/>
</p:tagLst>
</file>

<file path=ppt/tags/tag2.xml><?xml version="1.0" encoding="utf-8"?>
<p:tagLst xmlns:a="http://schemas.openxmlformats.org/drawingml/2006/main" xmlns:r="http://schemas.openxmlformats.org/officeDocument/2006/relationships" xmlns:p="http://schemas.openxmlformats.org/presentationml/2006/main">
  <p:tag name="TIMING" val="|5.1|25.8|15.6|5.7|8.8|9.1|4.9"/>
</p:tagLst>
</file>

<file path=ppt/tags/tag3.xml><?xml version="1.0" encoding="utf-8"?>
<p:tagLst xmlns:a="http://schemas.openxmlformats.org/drawingml/2006/main" xmlns:r="http://schemas.openxmlformats.org/officeDocument/2006/relationships" xmlns:p="http://schemas.openxmlformats.org/presentationml/2006/main">
  <p:tag name="TIMING" val="|5.1|25.8|15.6|5.7|8.8|9.1|4.9"/>
</p:tagLst>
</file>

<file path=ppt/tags/tag4.xml><?xml version="1.0" encoding="utf-8"?>
<p:tagLst xmlns:a="http://schemas.openxmlformats.org/drawingml/2006/main" xmlns:r="http://schemas.openxmlformats.org/officeDocument/2006/relationships" xmlns:p="http://schemas.openxmlformats.org/presentationml/2006/main">
  <p:tag name="TIMING" val="|5.1|25.8|15.6|5.7|8.8|9.1|4.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3493</TotalTime>
  <Words>2807</Words>
  <Application>Microsoft Office PowerPoint</Application>
  <PresentationFormat>Widescreen</PresentationFormat>
  <Paragraphs>387</Paragraphs>
  <Slides>42</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Aptos</vt:lpstr>
      <vt:lpstr>Aptos Display</vt:lpstr>
      <vt:lpstr>Aptos Narrow</vt:lpstr>
      <vt:lpstr>Arial</vt:lpstr>
      <vt:lpstr>Arial Black</vt:lpstr>
      <vt:lpstr>Arial Unicode MS</vt:lpstr>
      <vt:lpstr>Consolas</vt:lpstr>
      <vt:lpstr>Stencil</vt:lpstr>
      <vt:lpstr>Wingdings</vt:lpstr>
      <vt:lpstr>Office Theme</vt:lpstr>
      <vt:lpstr>PowerPoint Presentation</vt:lpstr>
      <vt:lpstr>The PTNP</vt:lpstr>
      <vt:lpstr>The PTNP</vt:lpstr>
      <vt:lpstr>What?...is the PTNP? Who?...are involved?</vt:lpstr>
      <vt:lpstr>PowerPoint Presentation</vt:lpstr>
      <vt:lpstr>PowerPoint Presentation</vt:lpstr>
      <vt:lpstr>What? (cont’d) </vt:lpstr>
      <vt:lpstr>What? (cont’d) </vt:lpstr>
      <vt:lpstr>PowerPoint Presentation</vt:lpstr>
      <vt:lpstr>What? (cont’d) </vt:lpstr>
      <vt:lpstr>The PTNP</vt:lpstr>
      <vt:lpstr>Why?...engage in the PTNP process?</vt:lpstr>
      <vt:lpstr>Why? (cont’d)</vt:lpstr>
      <vt:lpstr>The PTNP</vt:lpstr>
      <vt:lpstr>Where?...do I locate the PTNP artifacts?</vt:lpstr>
      <vt:lpstr>The PTNP</vt:lpstr>
      <vt:lpstr>How?  … does the process work?</vt:lpstr>
      <vt:lpstr>How? When? (cont’d) </vt:lpstr>
      <vt:lpstr>How? When? (cont’d)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When? (cont’d) </vt:lpstr>
      <vt:lpstr>How? When? (cont’d) </vt:lpstr>
      <vt:lpstr>The PTNP</vt:lpstr>
      <vt:lpstr>When? … do I engage in this process?</vt:lpstr>
      <vt:lpstr>PTNP maintenance timeline: 2026 Round 1</vt:lpstr>
      <vt:lpstr>PowerPoint Presentation</vt:lpstr>
      <vt:lpstr>PowerPoint Presentation</vt:lpstr>
      <vt:lpstr>The PTNP</vt:lpstr>
      <vt:lpstr>Suggested pharmacy validation strategy.</vt:lpstr>
      <vt:lpstr>Suggested validation strategy (cont’d).</vt:lpstr>
      <vt:lpstr>Suggested PTNP engagement strategy</vt:lpstr>
      <vt:lpstr>Suggested PTNP engagement strategy (cont’d)</vt:lpstr>
      <vt:lpstr>          Questions?</vt:lpstr>
      <vt:lpstr>Appendix: Samples of completed PTNP templates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Tonmoy Dasgupta</dc:creator>
  <cp:lastModifiedBy>Elton Pruitt</cp:lastModifiedBy>
  <cp:revision>22</cp:revision>
  <dcterms:created xsi:type="dcterms:W3CDTF">2026-01-02T19:43:13Z</dcterms:created>
  <dcterms:modified xsi:type="dcterms:W3CDTF">2026-01-19T16:30:54Z</dcterms:modified>
</cp:coreProperties>
</file>